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56" r:id="rId2"/>
    <p:sldId id="308" r:id="rId3"/>
    <p:sldId id="288" r:id="rId4"/>
    <p:sldId id="287" r:id="rId5"/>
    <p:sldId id="309" r:id="rId6"/>
    <p:sldId id="299" r:id="rId7"/>
    <p:sldId id="324" r:id="rId8"/>
    <p:sldId id="325" r:id="rId9"/>
    <p:sldId id="301" r:id="rId10"/>
    <p:sldId id="289" r:id="rId11"/>
    <p:sldId id="292" r:id="rId12"/>
    <p:sldId id="294" r:id="rId13"/>
    <p:sldId id="307" r:id="rId14"/>
    <p:sldId id="304" r:id="rId15"/>
    <p:sldId id="327" r:id="rId16"/>
    <p:sldId id="328" r:id="rId17"/>
    <p:sldId id="295" r:id="rId18"/>
    <p:sldId id="326" r:id="rId19"/>
    <p:sldId id="323" r:id="rId20"/>
    <p:sldId id="322" r:id="rId21"/>
    <p:sldId id="321" r:id="rId22"/>
    <p:sldId id="320" r:id="rId23"/>
    <p:sldId id="315" r:id="rId24"/>
    <p:sldId id="316" r:id="rId25"/>
    <p:sldId id="317" r:id="rId26"/>
    <p:sldId id="318" r:id="rId27"/>
    <p:sldId id="319" r:id="rId28"/>
    <p:sldId id="310" r:id="rId29"/>
    <p:sldId id="311" r:id="rId30"/>
    <p:sldId id="305" r:id="rId31"/>
    <p:sldId id="302" r:id="rId32"/>
    <p:sldId id="300" r:id="rId33"/>
    <p:sldId id="297" r:id="rId34"/>
    <p:sldId id="298" r:id="rId35"/>
    <p:sldId id="314" r:id="rId36"/>
    <p:sldId id="290" r:id="rId37"/>
    <p:sldId id="296" r:id="rId38"/>
    <p:sldId id="291" r:id="rId39"/>
    <p:sldId id="262" r:id="rId40"/>
    <p:sldId id="293" r:id="rId41"/>
    <p:sldId id="303" r:id="rId42"/>
    <p:sldId id="259" r:id="rId43"/>
    <p:sldId id="258" r:id="rId44"/>
    <p:sldId id="263" r:id="rId45"/>
    <p:sldId id="275" r:id="rId46"/>
    <p:sldId id="306" r:id="rId47"/>
    <p:sldId id="264" r:id="rId48"/>
    <p:sldId id="265" r:id="rId49"/>
    <p:sldId id="277" r:id="rId50"/>
    <p:sldId id="278" r:id="rId51"/>
    <p:sldId id="279" r:id="rId52"/>
    <p:sldId id="280" r:id="rId53"/>
    <p:sldId id="281" r:id="rId54"/>
    <p:sldId id="282" r:id="rId55"/>
    <p:sldId id="286" r:id="rId56"/>
    <p:sldId id="283" r:id="rId57"/>
    <p:sldId id="284" r:id="rId58"/>
  </p:sldIdLst>
  <p:sldSz cx="9144000" cy="6858000" type="screen4x3"/>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029" autoAdjust="0"/>
  </p:normalViewPr>
  <p:slideViewPr>
    <p:cSldViewPr>
      <p:cViewPr varScale="1">
        <p:scale>
          <a:sx n="89" d="100"/>
          <a:sy n="89" d="100"/>
        </p:scale>
        <p:origin x="-2262" y="-10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19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1963"/>
          </a:xfrm>
          <a:prstGeom prst="rect">
            <a:avLst/>
          </a:prstGeom>
        </p:spPr>
        <p:txBody>
          <a:bodyPr vert="horz" lIns="91440" tIns="45720" rIns="91440" bIns="45720" rtlCol="0"/>
          <a:lstStyle>
            <a:lvl1pPr algn="r">
              <a:defRPr sz="1200"/>
            </a:lvl1pPr>
          </a:lstStyle>
          <a:p>
            <a:fld id="{2A442CEF-E289-44A1-B352-DC94673B329F}" type="datetimeFigureOut">
              <a:rPr lang="en-US" smtClean="0"/>
              <a:t>2/26/2018</a:t>
            </a:fld>
            <a:endParaRPr lang="en-US"/>
          </a:p>
        </p:txBody>
      </p:sp>
      <p:sp>
        <p:nvSpPr>
          <p:cNvPr id="4" name="Slide Image Placeholder 3"/>
          <p:cNvSpPr>
            <a:spLocks noGrp="1" noRot="1" noChangeAspect="1"/>
          </p:cNvSpPr>
          <p:nvPr>
            <p:ph type="sldImg" idx="2"/>
          </p:nvPr>
        </p:nvSpPr>
        <p:spPr>
          <a:xfrm>
            <a:off x="1195388" y="692150"/>
            <a:ext cx="4619625" cy="34639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387850"/>
            <a:ext cx="5607050" cy="4156075"/>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72525"/>
            <a:ext cx="3038475" cy="46196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772525"/>
            <a:ext cx="3038475" cy="461963"/>
          </a:xfrm>
          <a:prstGeom prst="rect">
            <a:avLst/>
          </a:prstGeom>
        </p:spPr>
        <p:txBody>
          <a:bodyPr vert="horz" lIns="91440" tIns="45720" rIns="91440" bIns="45720" rtlCol="0" anchor="b"/>
          <a:lstStyle>
            <a:lvl1pPr algn="r">
              <a:defRPr sz="1200"/>
            </a:lvl1pPr>
          </a:lstStyle>
          <a:p>
            <a:fld id="{2914E99A-3148-4A5F-AFF8-CE3C35604BE7}" type="slidenum">
              <a:rPr lang="en-US" smtClean="0"/>
              <a:t>‹#›</a:t>
            </a:fld>
            <a:endParaRPr lang="en-US"/>
          </a:p>
        </p:txBody>
      </p:sp>
    </p:spTree>
    <p:extLst>
      <p:ext uri="{BB962C8B-B14F-4D97-AF65-F5344CB8AC3E}">
        <p14:creationId xmlns:p14="http://schemas.microsoft.com/office/powerpoint/2010/main" val="1829644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www.ncbi.nlm.nih.gov/pmc/articles/PMC4393358/figure/fig04/" TargetMode="External"/><Relationship Id="rId3" Type="http://schemas.openxmlformats.org/officeDocument/2006/relationships/hyperlink" Target="https://www.ncbi.nlm.nih.gov/pmc/articles/PMC4393358/" TargetMode="External"/><Relationship Id="rId7" Type="http://schemas.openxmlformats.org/officeDocument/2006/relationships/hyperlink" Target="https://www.ncbi.nlm.nih.gov/pmc/articles/PMC4393358/figure/fig02/"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api.copyright.com/rlnk-resolver/1.0/url?contentId=10.1002/wdev.176&amp;contentType=DOI&amp;source=PMC&amp;publisherCode=wiley" TargetMode="External"/><Relationship Id="rId5" Type="http://schemas.openxmlformats.org/officeDocument/2006/relationships/hyperlink" Target="https://www.ncbi.nlm.nih.gov/pmc/articles/PMC4393358/figure/fig03/" TargetMode="External"/><Relationship Id="rId4" Type="http://schemas.openxmlformats.org/officeDocument/2006/relationships/hyperlink" Target="https://dx.doi.org/10.1002/wdev.176" TargetMode="External"/><Relationship Id="rId9" Type="http://schemas.openxmlformats.org/officeDocument/2006/relationships/hyperlink" Target="https://www.ncbi.nlm.nih.gov/protein/NP_075598"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rstb.royalsocietypublishing.org/content/371/1699/20150140#ref-4"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rstb.royalsocietypublishing.org/content/371/1699/20150140#ref-100" TargetMode="External"/><Relationship Id="rId5" Type="http://schemas.openxmlformats.org/officeDocument/2006/relationships/hyperlink" Target="http://rstb.royalsocietypublishing.org/content/371/1699/20150140#ref-99" TargetMode="External"/><Relationship Id="rId4" Type="http://schemas.openxmlformats.org/officeDocument/2006/relationships/hyperlink" Target="http://rstb.royalsocietypublishing.org/content/371/1699/20150140#ref-5"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rcsb.org/pdb/explore/explore.do?structureId=3AJO" TargetMode="External"/><Relationship Id="rId2" Type="http://schemas.openxmlformats.org/officeDocument/2006/relationships/slide" Target="../slides/slide31.xml"/><Relationship Id="rId1" Type="http://schemas.openxmlformats.org/officeDocument/2006/relationships/notesMaster" Target="../notesMasters/notesMaster1.xml"/><Relationship Id="rId5" Type="http://schemas.openxmlformats.org/officeDocument/2006/relationships/hyperlink" Target="http://pfam.xfam.org/family/PF00013" TargetMode="External"/><Relationship Id="rId4" Type="http://schemas.openxmlformats.org/officeDocument/2006/relationships/hyperlink" Target="http://www.rcsb.org/pdb/explore/explore.do?structureId=2FG8" TargetMode="Externa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www.ncbi.nlm.nih.gov/pmc/articles/PMC4393358/#b246" TargetMode="External"/><Relationship Id="rId3" Type="http://schemas.openxmlformats.org/officeDocument/2006/relationships/hyperlink" Target="https://www.ncbi.nlm.nih.gov/pmc/articles/PMC4393358/#b140" TargetMode="External"/><Relationship Id="rId7" Type="http://schemas.openxmlformats.org/officeDocument/2006/relationships/hyperlink" Target="https://www.ncbi.nlm.nih.gov/pmc/articles/PMC4393358/#b238"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www.ncbi.nlm.nih.gov/pmc/articles/PMC4393358/#b237" TargetMode="External"/><Relationship Id="rId5" Type="http://schemas.openxmlformats.org/officeDocument/2006/relationships/hyperlink" Target="https://www.ncbi.nlm.nih.gov/pmc/articles/PMC4393358/#b162" TargetMode="External"/><Relationship Id="rId4" Type="http://schemas.openxmlformats.org/officeDocument/2006/relationships/hyperlink" Target="https://www.ncbi.nlm.nih.gov/pmc/articles/PMC4393358/#b141" TargetMode="External"/><Relationship Id="rId9" Type="http://schemas.openxmlformats.org/officeDocument/2006/relationships/hyperlink" Target="https://www.ncbi.nlm.nih.gov/pmc/articles/PMC4393358/#b254"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Recall that it takes roughly one million years for a neutral mutation to spread through our population. These disease-causing mutations are less than ten thousand years old, yet they appear across the world; this can be no accident. Infectious diseases must be "among the strongest selective pressures in human history."</a:t>
            </a:r>
            <a:endParaRPr lang="en-US" dirty="0"/>
          </a:p>
        </p:txBody>
      </p:sp>
      <p:sp>
        <p:nvSpPr>
          <p:cNvPr id="4" name="Slide Number Placeholder 3"/>
          <p:cNvSpPr>
            <a:spLocks noGrp="1"/>
          </p:cNvSpPr>
          <p:nvPr>
            <p:ph type="sldNum" sz="quarter" idx="10"/>
          </p:nvPr>
        </p:nvSpPr>
        <p:spPr/>
        <p:txBody>
          <a:bodyPr/>
          <a:lstStyle/>
          <a:p>
            <a:fld id="{2914E99A-3148-4A5F-AFF8-CE3C35604BE7}" type="slidenum">
              <a:rPr lang="en-US" smtClean="0"/>
              <a:t>2</a:t>
            </a:fld>
            <a:endParaRPr lang="en-US"/>
          </a:p>
        </p:txBody>
      </p:sp>
    </p:spTree>
    <p:extLst>
      <p:ext uri="{BB962C8B-B14F-4D97-AF65-F5344CB8AC3E}">
        <p14:creationId xmlns:p14="http://schemas.microsoft.com/office/powerpoint/2010/main" val="2662480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E99A-3148-4A5F-AFF8-CE3C35604BE7}" type="slidenum">
              <a:rPr lang="en-US" smtClean="0"/>
              <a:t>47</a:t>
            </a:fld>
            <a:endParaRPr lang="en-US"/>
          </a:p>
        </p:txBody>
      </p:sp>
    </p:spTree>
    <p:extLst>
      <p:ext uri="{BB962C8B-B14F-4D97-AF65-F5344CB8AC3E}">
        <p14:creationId xmlns:p14="http://schemas.microsoft.com/office/powerpoint/2010/main" val="3734194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E99A-3148-4A5F-AFF8-CE3C35604BE7}" type="slidenum">
              <a:rPr lang="en-US" smtClean="0"/>
              <a:t>12</a:t>
            </a:fld>
            <a:endParaRPr lang="en-US"/>
          </a:p>
        </p:txBody>
      </p:sp>
    </p:spTree>
    <p:extLst>
      <p:ext uri="{BB962C8B-B14F-4D97-AF65-F5344CB8AC3E}">
        <p14:creationId xmlns:p14="http://schemas.microsoft.com/office/powerpoint/2010/main" val="3866337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E99A-3148-4A5F-AFF8-CE3C35604BE7}" type="slidenum">
              <a:rPr lang="en-US" smtClean="0"/>
              <a:t>15</a:t>
            </a:fld>
            <a:endParaRPr lang="en-US"/>
          </a:p>
        </p:txBody>
      </p:sp>
    </p:spTree>
    <p:extLst>
      <p:ext uri="{BB962C8B-B14F-4D97-AF65-F5344CB8AC3E}">
        <p14:creationId xmlns:p14="http://schemas.microsoft.com/office/powerpoint/2010/main" val="2633502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cap="small" dirty="0" smtClean="0">
                <a:solidFill>
                  <a:schemeClr val="tx1"/>
                </a:solidFill>
                <a:effectLst/>
                <a:latin typeface="+mn-lt"/>
                <a:ea typeface="+mn-ea"/>
                <a:cs typeface="+mn-cs"/>
              </a:rPr>
              <a:t>Wiley Interdisciplinary Reviews. Developmental Biology</a:t>
            </a:r>
          </a:p>
          <a:p>
            <a:r>
              <a:rPr lang="en-US" sz="1200" b="1" i="0" kern="1200" dirty="0" smtClean="0">
                <a:solidFill>
                  <a:schemeClr val="tx1"/>
                </a:solidFill>
                <a:effectLst/>
                <a:latin typeface="+mn-lt"/>
                <a:ea typeface="+mn-ea"/>
                <a:cs typeface="+mn-cs"/>
              </a:rPr>
              <a:t>PMC full </a:t>
            </a:r>
            <a:r>
              <a:rPr lang="en-US" sz="1200" b="1" i="0" kern="1200" dirty="0" err="1" smtClean="0">
                <a:solidFill>
                  <a:schemeClr val="tx1"/>
                </a:solidFill>
                <a:effectLst/>
                <a:latin typeface="+mn-lt"/>
                <a:ea typeface="+mn-ea"/>
                <a:cs typeface="+mn-cs"/>
              </a:rPr>
              <a:t>text:</a:t>
            </a:r>
            <a:r>
              <a:rPr lang="en-US" sz="1200" b="0" i="0" kern="1200" dirty="0" err="1" smtClean="0">
                <a:solidFill>
                  <a:schemeClr val="tx1"/>
                </a:solidFill>
                <a:effectLst/>
                <a:latin typeface="+mn-lt"/>
                <a:ea typeface="+mn-ea"/>
                <a:cs typeface="+mn-cs"/>
                <a:hlinkClick r:id="rId3"/>
              </a:rPr>
              <a:t>Wiley</a:t>
            </a:r>
            <a:r>
              <a:rPr lang="en-US" sz="1200" b="0" i="0" kern="1200" dirty="0" smtClean="0">
                <a:solidFill>
                  <a:schemeClr val="tx1"/>
                </a:solidFill>
                <a:effectLst/>
                <a:latin typeface="+mn-lt"/>
                <a:ea typeface="+mn-ea"/>
                <a:cs typeface="+mn-cs"/>
                <a:hlinkClick r:id="rId3"/>
              </a:rPr>
              <a:t> </a:t>
            </a:r>
            <a:r>
              <a:rPr lang="en-US" sz="1200" b="0" i="0" kern="1200" dirty="0" err="1" smtClean="0">
                <a:solidFill>
                  <a:schemeClr val="tx1"/>
                </a:solidFill>
                <a:effectLst/>
                <a:latin typeface="+mn-lt"/>
                <a:ea typeface="+mn-ea"/>
                <a:cs typeface="+mn-cs"/>
                <a:hlinkClick r:id="rId3"/>
              </a:rPr>
              <a:t>Interdiscip</a:t>
            </a:r>
            <a:r>
              <a:rPr lang="en-US" sz="1200" b="0" i="0" kern="1200" dirty="0" smtClean="0">
                <a:solidFill>
                  <a:schemeClr val="tx1"/>
                </a:solidFill>
                <a:effectLst/>
                <a:latin typeface="+mn-lt"/>
                <a:ea typeface="+mn-ea"/>
                <a:cs typeface="+mn-cs"/>
                <a:hlinkClick r:id="rId3"/>
              </a:rPr>
              <a:t> Rev Dev Biol. 2015 May; 4(3): 215–266.</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Published online 2015 Mar 13. </a:t>
            </a:r>
            <a:r>
              <a:rPr lang="en-US" sz="1200" b="0" i="0" kern="1200" dirty="0" err="1" smtClean="0">
                <a:solidFill>
                  <a:schemeClr val="tx1"/>
                </a:solidFill>
                <a:effectLst/>
                <a:latin typeface="+mn-lt"/>
                <a:ea typeface="+mn-ea"/>
                <a:cs typeface="+mn-cs"/>
              </a:rPr>
              <a:t>doi</a:t>
            </a:r>
            <a:r>
              <a:rPr lang="en-US"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hlinkClick r:id="rId4"/>
              </a:rPr>
              <a:t>10.1002/wdev.176</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hlinkClick r:id="rId5"/>
              </a:rPr>
              <a:t>Copyright/License ►</a:t>
            </a:r>
            <a:r>
              <a:rPr lang="en-US" sz="1200" b="0" i="0" kern="1200" dirty="0" smtClean="0">
                <a:solidFill>
                  <a:schemeClr val="tx1"/>
                </a:solidFill>
                <a:effectLst/>
                <a:latin typeface="+mn-lt"/>
                <a:ea typeface="+mn-ea"/>
                <a:cs typeface="+mn-cs"/>
                <a:hlinkClick r:id="rId6"/>
              </a:rPr>
              <a:t>Request permission to reuse</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7"/>
              </a:rPr>
              <a:t>&lt;&lt; </a:t>
            </a:r>
            <a:r>
              <a:rPr lang="en-US" sz="1200" b="0" i="0" u="none" strike="noStrike" kern="1200" dirty="0" err="1" smtClean="0">
                <a:solidFill>
                  <a:schemeClr val="tx1"/>
                </a:solidFill>
                <a:effectLst/>
                <a:latin typeface="+mn-lt"/>
                <a:ea typeface="+mn-ea"/>
                <a:cs typeface="+mn-cs"/>
                <a:hlinkClick r:id="rId7"/>
              </a:rPr>
              <a:t>Prev</a:t>
            </a:r>
            <a:r>
              <a:rPr lang="en-US" sz="1200" b="0" i="0" kern="1200" dirty="0" err="1" smtClean="0">
                <a:solidFill>
                  <a:schemeClr val="tx1"/>
                </a:solidFill>
                <a:effectLst/>
                <a:latin typeface="+mn-lt"/>
                <a:ea typeface="+mn-ea"/>
                <a:cs typeface="+mn-cs"/>
              </a:rPr>
              <a:t>Figure</a:t>
            </a:r>
            <a:r>
              <a:rPr lang="en-US" sz="1200" b="0" i="0" kern="1200" dirty="0" smtClean="0">
                <a:solidFill>
                  <a:schemeClr val="tx1"/>
                </a:solidFill>
                <a:effectLst/>
                <a:latin typeface="+mn-lt"/>
                <a:ea typeface="+mn-ea"/>
                <a:cs typeface="+mn-cs"/>
              </a:rPr>
              <a:t> 3</a:t>
            </a:r>
            <a:r>
              <a:rPr lang="en-US" sz="1200" b="0" i="0" u="none" strike="noStrike" kern="1200" dirty="0" smtClean="0">
                <a:solidFill>
                  <a:schemeClr val="tx1"/>
                </a:solidFill>
                <a:effectLst/>
                <a:latin typeface="+mn-lt"/>
                <a:ea typeface="+mn-ea"/>
                <a:cs typeface="+mn-cs"/>
                <a:hlinkClick r:id="rId8"/>
              </a:rPr>
              <a:t>Next &gt;&gt;</a:t>
            </a: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Figure 3</a:t>
            </a:r>
          </a:p>
          <a:p>
            <a:r>
              <a:rPr lang="en-US" sz="1200" b="0" i="0" kern="1200" dirty="0" smtClean="0">
                <a:solidFill>
                  <a:schemeClr val="tx1"/>
                </a:solidFill>
                <a:effectLst/>
                <a:latin typeface="+mn-lt"/>
                <a:ea typeface="+mn-ea"/>
                <a:cs typeface="+mn-cs"/>
              </a:rPr>
              <a:t>FGF signaling pathways. (a) Binding of canonical FGFs to FGFR with HS (or HSPG) as a cofactor induces the formation of ternary FGF-FGFR-HS complex, which activates the FGFR intracellular tyrosine kinase domain by phosphorylation of specific tyrosine residues. The activated receptor is coupled to intracellular signaling pathways including the RAS-MAPK, PI3K-AKT, </a:t>
            </a:r>
            <a:r>
              <a:rPr lang="en-US" sz="1200" b="0" i="0" kern="1200" dirty="0" err="1" smtClean="0">
                <a:solidFill>
                  <a:schemeClr val="tx1"/>
                </a:solidFill>
                <a:effectLst/>
                <a:latin typeface="+mn-lt"/>
                <a:ea typeface="+mn-ea"/>
                <a:cs typeface="+mn-cs"/>
              </a:rPr>
              <a:t>PLCγ</a:t>
            </a:r>
            <a:r>
              <a:rPr lang="en-US" sz="1200" b="0" i="0" kern="1200" dirty="0" smtClean="0">
                <a:solidFill>
                  <a:schemeClr val="tx1"/>
                </a:solidFill>
                <a:effectLst/>
                <a:latin typeface="+mn-lt"/>
                <a:ea typeface="+mn-ea"/>
                <a:cs typeface="+mn-cs"/>
              </a:rPr>
              <a:t>, and STAT pathways. The RAS-MAPK pathway: The major FGFR kinase substrate, FRS2α, which is constitutively associated with the </a:t>
            </a:r>
            <a:r>
              <a:rPr lang="en-US" sz="1200" b="0" i="0" kern="1200" dirty="0" err="1" smtClean="0">
                <a:solidFill>
                  <a:schemeClr val="tx1"/>
                </a:solidFill>
                <a:effectLst/>
                <a:latin typeface="+mn-lt"/>
                <a:ea typeface="+mn-ea"/>
                <a:cs typeface="+mn-cs"/>
              </a:rPr>
              <a:t>juxtamembrane</a:t>
            </a:r>
            <a:r>
              <a:rPr lang="en-US" sz="1200" b="0" i="0" kern="1200" dirty="0" smtClean="0">
                <a:solidFill>
                  <a:schemeClr val="tx1"/>
                </a:solidFill>
                <a:effectLst/>
                <a:latin typeface="+mn-lt"/>
                <a:ea typeface="+mn-ea"/>
                <a:cs typeface="+mn-cs"/>
              </a:rPr>
              <a:t> region of FGFR (peptide: MAVHKLAKSIPLRRQVTVSADS), interacts with CRKL bound to pY463 and is phosphorylated by the activated FGFR kinase. Phosphorylated FRS2α recruits the adaptor protein GRB2, which then recruits the guanine nucleotide exchange factor SOS. The recruited SOS activates the RAS </a:t>
            </a:r>
            <a:r>
              <a:rPr lang="en-US" sz="1200" b="0" i="0" kern="1200" dirty="0" err="1" smtClean="0">
                <a:solidFill>
                  <a:schemeClr val="tx1"/>
                </a:solidFill>
                <a:effectLst/>
                <a:latin typeface="+mn-lt"/>
                <a:ea typeface="+mn-ea"/>
                <a:cs typeface="+mn-cs"/>
              </a:rPr>
              <a:t>GTPase</a:t>
            </a:r>
            <a:r>
              <a:rPr lang="en-US" sz="1200" b="0" i="0" kern="1200" dirty="0" smtClean="0">
                <a:solidFill>
                  <a:schemeClr val="tx1"/>
                </a:solidFill>
                <a:effectLst/>
                <a:latin typeface="+mn-lt"/>
                <a:ea typeface="+mn-ea"/>
                <a:cs typeface="+mn-cs"/>
              </a:rPr>
              <a:t>, which then activates the MAPK pathway. MAPK activates members of the </a:t>
            </a:r>
            <a:r>
              <a:rPr lang="en-US" sz="1200" b="0" i="0" kern="1200" dirty="0" err="1" smtClean="0">
                <a:solidFill>
                  <a:schemeClr val="tx1"/>
                </a:solidFill>
                <a:effectLst/>
                <a:latin typeface="+mn-lt"/>
                <a:ea typeface="+mn-ea"/>
                <a:cs typeface="+mn-cs"/>
              </a:rPr>
              <a:t>Ets</a:t>
            </a:r>
            <a:r>
              <a:rPr lang="en-US" sz="1200" b="0" i="0" kern="1200" dirty="0" smtClean="0">
                <a:solidFill>
                  <a:schemeClr val="tx1"/>
                </a:solidFill>
                <a:effectLst/>
                <a:latin typeface="+mn-lt"/>
                <a:ea typeface="+mn-ea"/>
                <a:cs typeface="+mn-cs"/>
              </a:rPr>
              <a:t> transcription factor family such as Etv4 (Pea3) and Etv5 (</a:t>
            </a:r>
            <a:r>
              <a:rPr lang="en-US" sz="1200" b="0" i="0" kern="1200" dirty="0" err="1" smtClean="0">
                <a:solidFill>
                  <a:schemeClr val="tx1"/>
                </a:solidFill>
                <a:effectLst/>
                <a:latin typeface="+mn-lt"/>
                <a:ea typeface="+mn-ea"/>
                <a:cs typeface="+mn-cs"/>
              </a:rPr>
              <a:t>Erm</a:t>
            </a:r>
            <a:r>
              <a:rPr lang="en-US" sz="1200" b="0" i="0" kern="1200" dirty="0" smtClean="0">
                <a:solidFill>
                  <a:schemeClr val="tx1"/>
                </a:solidFill>
                <a:effectLst/>
                <a:latin typeface="+mn-lt"/>
                <a:ea typeface="+mn-ea"/>
                <a:cs typeface="+mn-cs"/>
              </a:rPr>
              <a:t>) and negative regulators of the FGF signaling pathways such as SHP2, CBL, SPRY, SEF, and DUSP6. The PI3-AKT pathway: The recruited GRB2 also recruits the adaptor protein GAB1, which then activates the enzyme PI3K, which then phosphorylates the enzyme AKT. AKT has multiple activities including activation of the </a:t>
            </a:r>
            <a:r>
              <a:rPr lang="en-US" sz="1200" b="0" i="0" kern="1200" dirty="0" err="1" smtClean="0">
                <a:solidFill>
                  <a:schemeClr val="tx1"/>
                </a:solidFill>
                <a:effectLst/>
                <a:latin typeface="+mn-lt"/>
                <a:ea typeface="+mn-ea"/>
                <a:cs typeface="+mn-cs"/>
              </a:rPr>
              <a:t>mTOR</a:t>
            </a:r>
            <a:r>
              <a:rPr lang="en-US" sz="1200" b="0" i="0" kern="1200" dirty="0" smtClean="0">
                <a:solidFill>
                  <a:schemeClr val="tx1"/>
                </a:solidFill>
                <a:effectLst/>
                <a:latin typeface="+mn-lt"/>
                <a:ea typeface="+mn-ea"/>
                <a:cs typeface="+mn-cs"/>
              </a:rPr>
              <a:t> complex 1 through inhibition of TSC2 and phosphorylation of the FOXO1 transcription factor causing it to exit the nucleus. The </a:t>
            </a:r>
            <a:r>
              <a:rPr lang="en-US" sz="1200" b="0" i="0" kern="1200" dirty="0" err="1" smtClean="0">
                <a:solidFill>
                  <a:schemeClr val="tx1"/>
                </a:solidFill>
                <a:effectLst/>
                <a:latin typeface="+mn-lt"/>
                <a:ea typeface="+mn-ea"/>
                <a:cs typeface="+mn-cs"/>
              </a:rPr>
              <a:t>PLCγ</a:t>
            </a:r>
            <a:r>
              <a:rPr lang="en-US" sz="1200" b="0" i="0" kern="1200" dirty="0" smtClean="0">
                <a:solidFill>
                  <a:schemeClr val="tx1"/>
                </a:solidFill>
                <a:effectLst/>
                <a:latin typeface="+mn-lt"/>
                <a:ea typeface="+mn-ea"/>
                <a:cs typeface="+mn-cs"/>
              </a:rPr>
              <a:t> pathway: Activated FGFR kinase recruits and activates the enzyme </a:t>
            </a:r>
            <a:r>
              <a:rPr lang="en-US" sz="1200" b="0" i="0" kern="1200" dirty="0" err="1" smtClean="0">
                <a:solidFill>
                  <a:schemeClr val="tx1"/>
                </a:solidFill>
                <a:effectLst/>
                <a:latin typeface="+mn-lt"/>
                <a:ea typeface="+mn-ea"/>
                <a:cs typeface="+mn-cs"/>
              </a:rPr>
              <a:t>PLCγ</a:t>
            </a:r>
            <a:r>
              <a:rPr lang="en-US" sz="1200" b="0" i="0" kern="1200" dirty="0" smtClean="0">
                <a:solidFill>
                  <a:schemeClr val="tx1"/>
                </a:solidFill>
                <a:effectLst/>
                <a:latin typeface="+mn-lt"/>
                <a:ea typeface="+mn-ea"/>
                <a:cs typeface="+mn-cs"/>
              </a:rPr>
              <a:t>, which produces IP</a:t>
            </a:r>
            <a:r>
              <a:rPr lang="en-US" sz="1200" b="0" i="0" kern="1200" baseline="-25000" dirty="0" smtClean="0">
                <a:solidFill>
                  <a:schemeClr val="tx1"/>
                </a:solidFill>
                <a:effectLst/>
                <a:latin typeface="+mn-lt"/>
                <a:ea typeface="+mn-ea"/>
                <a:cs typeface="+mn-cs"/>
              </a:rPr>
              <a:t>3</a:t>
            </a:r>
            <a:r>
              <a:rPr lang="en-US" sz="1200" b="0" i="0" kern="1200" dirty="0" smtClean="0">
                <a:solidFill>
                  <a:schemeClr val="tx1"/>
                </a:solidFill>
                <a:effectLst/>
                <a:latin typeface="+mn-lt"/>
                <a:ea typeface="+mn-ea"/>
                <a:cs typeface="+mn-cs"/>
              </a:rPr>
              <a:t> and DAG by the hydrolysis of PIP</a:t>
            </a:r>
            <a:r>
              <a:rPr lang="en-US" sz="1200" b="0" i="0" kern="1200" baseline="-25000" dirty="0" smtClean="0">
                <a:solidFill>
                  <a:schemeClr val="tx1"/>
                </a:solidFill>
                <a:effectLst/>
                <a:latin typeface="+mn-lt"/>
                <a:ea typeface="+mn-ea"/>
                <a:cs typeface="+mn-cs"/>
              </a:rPr>
              <a:t>2</a:t>
            </a:r>
            <a:r>
              <a:rPr lang="en-US" sz="1200" b="0" i="0" kern="1200" dirty="0" smtClean="0">
                <a:solidFill>
                  <a:schemeClr val="tx1"/>
                </a:solidFill>
                <a:effectLst/>
                <a:latin typeface="+mn-lt"/>
                <a:ea typeface="+mn-ea"/>
                <a:cs typeface="+mn-cs"/>
              </a:rPr>
              <a:t>. IP</a:t>
            </a:r>
            <a:r>
              <a:rPr lang="en-US" sz="1200" b="0" i="0" kern="1200" baseline="-25000" dirty="0" smtClean="0">
                <a:solidFill>
                  <a:schemeClr val="tx1"/>
                </a:solidFill>
                <a:effectLst/>
                <a:latin typeface="+mn-lt"/>
                <a:ea typeface="+mn-ea"/>
                <a:cs typeface="+mn-cs"/>
              </a:rPr>
              <a:t>3</a:t>
            </a:r>
            <a:r>
              <a:rPr lang="en-US" sz="1200" b="0" i="0" kern="1200" dirty="0" smtClean="0">
                <a:solidFill>
                  <a:schemeClr val="tx1"/>
                </a:solidFill>
                <a:effectLst/>
                <a:latin typeface="+mn-lt"/>
                <a:ea typeface="+mn-ea"/>
                <a:cs typeface="+mn-cs"/>
              </a:rPr>
              <a:t> induces calcium ion release from intracellular stores and the activation of downstream signaling pathways. DAG activates the enzyme PKC and its downstream signaling pathways. GRB14 inhibits activation of </a:t>
            </a:r>
            <a:r>
              <a:rPr lang="en-US" sz="1200" b="0" i="0" kern="1200" dirty="0" err="1" smtClean="0">
                <a:solidFill>
                  <a:schemeClr val="tx1"/>
                </a:solidFill>
                <a:effectLst/>
                <a:latin typeface="+mn-lt"/>
                <a:ea typeface="+mn-ea"/>
                <a:cs typeface="+mn-cs"/>
              </a:rPr>
              <a:t>PLCγ</a:t>
            </a:r>
            <a:r>
              <a:rPr lang="en-US" sz="1200" b="0" i="0" kern="1200" dirty="0" smtClean="0">
                <a:solidFill>
                  <a:schemeClr val="tx1"/>
                </a:solidFill>
                <a:effectLst/>
                <a:latin typeface="+mn-lt"/>
                <a:ea typeface="+mn-ea"/>
                <a:cs typeface="+mn-cs"/>
              </a:rPr>
              <a:t>. The STAT pathway: FGFR kinase also activates STAT1, 3, and 5. STAT3 interacts with phosphorylated tyrosine 677 (</a:t>
            </a:r>
            <a:r>
              <a:rPr lang="en-US" sz="1200" b="0" i="0" kern="1200" dirty="0" err="1" smtClean="0">
                <a:solidFill>
                  <a:schemeClr val="tx1"/>
                </a:solidFill>
                <a:effectLst/>
                <a:latin typeface="+mn-lt"/>
                <a:ea typeface="+mn-ea"/>
                <a:cs typeface="+mn-cs"/>
              </a:rPr>
              <a:t>pYxxQ</a:t>
            </a:r>
            <a:r>
              <a:rPr lang="en-US" sz="1200" b="0" i="0" kern="1200" dirty="0" smtClean="0">
                <a:solidFill>
                  <a:schemeClr val="tx1"/>
                </a:solidFill>
                <a:effectLst/>
                <a:latin typeface="+mn-lt"/>
                <a:ea typeface="+mn-ea"/>
                <a:cs typeface="+mn-cs"/>
              </a:rPr>
              <a:t> motif). These activated signaling pathways mostly regulate gene expression in the nucleus. SPRY interacts with GRB2 to inhibit the RAS-MAPK pathway and to regulate the PI3K-AKT pathway. GRB2 dimers are docked at the c-terminus of FGFR2 where they inhibit SHP2, allowing low-level receptor kinase activity. Molecules shaded red generally function to inhibit FGFR signaling. (b) Dimerization of the FGFR1 kinase domain leads to sequential phosphorylation of tyrosine residues (1P–6P) leading to increasing activity of the FGFR kinase and phosphorylation of tyrosine substrates for CRKL, STAT, GRB14, and </a:t>
            </a:r>
            <a:r>
              <a:rPr lang="en-US" sz="1200" b="0" i="0" kern="1200" dirty="0" err="1" smtClean="0">
                <a:solidFill>
                  <a:schemeClr val="tx1"/>
                </a:solidFill>
                <a:effectLst/>
                <a:latin typeface="+mn-lt"/>
                <a:ea typeface="+mn-ea"/>
                <a:cs typeface="+mn-cs"/>
              </a:rPr>
              <a:t>PLCγ</a:t>
            </a:r>
            <a:r>
              <a:rPr lang="en-US" sz="1200" b="0" i="0" kern="1200" dirty="0" smtClean="0">
                <a:solidFill>
                  <a:schemeClr val="tx1"/>
                </a:solidFill>
                <a:effectLst/>
                <a:latin typeface="+mn-lt"/>
                <a:ea typeface="+mn-ea"/>
                <a:cs typeface="+mn-cs"/>
              </a:rPr>
              <a:t> binding. In the first phase of activation, Y653 (1P), in the activation loop, is phosphorylated, resulting in a 50- to 100-fold increase in kinase activity. In the third phase of activation, Y654 (6P), in the activation loop, is phosphorylated, resulting in an overall 500–1000 fold increase in kinase activity. Y730 is weakly phosphorylated. Phosphorylation of Y677 allows docking of STAT3 and phosphorylation of Y766 allows docking of either GRB14 or </a:t>
            </a:r>
            <a:r>
              <a:rPr lang="en-US" sz="1200" b="0" i="0" kern="1200" dirty="0" err="1" smtClean="0">
                <a:solidFill>
                  <a:schemeClr val="tx1"/>
                </a:solidFill>
                <a:effectLst/>
                <a:latin typeface="+mn-lt"/>
                <a:ea typeface="+mn-ea"/>
                <a:cs typeface="+mn-cs"/>
              </a:rPr>
              <a:t>PLCγ</a:t>
            </a:r>
            <a:r>
              <a:rPr lang="en-US" sz="1200" b="0" i="0" kern="1200" dirty="0" smtClean="0">
                <a:solidFill>
                  <a:schemeClr val="tx1"/>
                </a:solidFill>
                <a:effectLst/>
                <a:latin typeface="+mn-lt"/>
                <a:ea typeface="+mn-ea"/>
                <a:cs typeface="+mn-cs"/>
              </a:rPr>
              <a:t>. Ligand-induced receptor activation phosphorylates GRB2, leading to its dissociation from the receptor. Tyrosine residues correspond to human FGFR1 (accession </a:t>
            </a:r>
            <a:r>
              <a:rPr lang="en-US" sz="1200" b="0" i="0" kern="1200" dirty="0" smtClean="0">
                <a:solidFill>
                  <a:schemeClr val="tx1"/>
                </a:solidFill>
                <a:effectLst/>
                <a:latin typeface="+mn-lt"/>
                <a:ea typeface="+mn-ea"/>
                <a:cs typeface="+mn-cs"/>
                <a:hlinkClick r:id="rId9"/>
              </a:rPr>
              <a:t>NP_075598</a:t>
            </a:r>
            <a:r>
              <a:rPr lang="en-US" sz="1200" b="0" i="0" kern="1200" dirty="0" smtClean="0">
                <a:solidFill>
                  <a:schemeClr val="tx1"/>
                </a:solidFill>
                <a:effectLst/>
                <a:latin typeface="+mn-lt"/>
                <a:ea typeface="+mn-ea"/>
                <a:cs typeface="+mn-cs"/>
              </a:rPr>
              <a:t>). (c) Binding of endocrine FGF to FGFR with Klotho as a cofactor induces the formation of ternary FGF-FGFR-Klotho complex, which leads to activation of the FGFR tyrosine kinase. (d) FGFRL1 is a protein containing three extracellular immunoglobulin-like domains with similarity to FGFRs. FGFRL1 has a single transmembrane domain, and a short intracellular tail with no tyrosine kinase domain. The short cytoplasmic domain contains an SH2 binding motif that interacts with SHP1. FGFRL1 is not simply a decoy receptor, but rather a non-tyrosine kinase signaling molecule.</a:t>
            </a:r>
          </a:p>
          <a:p>
            <a:r>
              <a:rPr lang="en-US" sz="1200" b="1" i="0" kern="1200" dirty="0" smtClean="0">
                <a:solidFill>
                  <a:schemeClr val="tx1"/>
                </a:solidFill>
                <a:effectLst/>
                <a:latin typeface="+mn-lt"/>
                <a:ea typeface="+mn-ea"/>
                <a:cs typeface="+mn-cs"/>
              </a:rPr>
              <a:t>Images in this article</a:t>
            </a:r>
          </a:p>
          <a:p>
            <a:r>
              <a:rPr lang="en-US" sz="1200" b="0" i="0" kern="1200" dirty="0" smtClean="0">
                <a:solidFill>
                  <a:schemeClr val="tx1"/>
                </a:solidFill>
                <a:effectLst/>
                <a:latin typeface="+mn-lt"/>
                <a:ea typeface="+mn-ea"/>
                <a:cs typeface="+mn-cs"/>
              </a:rPr>
              <a:t>Click on the image to see a larger version.</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2914E99A-3148-4A5F-AFF8-CE3C35604BE7}" type="slidenum">
              <a:rPr lang="en-US" smtClean="0"/>
              <a:t>17</a:t>
            </a:fld>
            <a:endParaRPr lang="en-US"/>
          </a:p>
        </p:txBody>
      </p:sp>
    </p:spTree>
    <p:extLst>
      <p:ext uri="{BB962C8B-B14F-4D97-AF65-F5344CB8AC3E}">
        <p14:creationId xmlns:p14="http://schemas.microsoft.com/office/powerpoint/2010/main" val="715817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Timetree</a:t>
            </a:r>
            <a:r>
              <a:rPr lang="en-US" sz="1200" b="0" i="0" kern="1200" dirty="0" smtClean="0">
                <a:solidFill>
                  <a:schemeClr val="tx1"/>
                </a:solidFill>
                <a:effectLst/>
                <a:latin typeface="+mn-lt"/>
                <a:ea typeface="+mn-ea"/>
                <a:cs typeface="+mn-cs"/>
              </a:rPr>
              <a:t> based on </a:t>
            </a:r>
            <a:r>
              <a:rPr lang="en-US" sz="1200" b="0" i="0" kern="1200" dirty="0" err="1" smtClean="0">
                <a:solidFill>
                  <a:schemeClr val="tx1"/>
                </a:solidFill>
                <a:effectLst/>
                <a:latin typeface="+mn-lt"/>
                <a:ea typeface="+mn-ea"/>
                <a:cs typeface="+mn-cs"/>
              </a:rPr>
              <a:t>mcmctree</a:t>
            </a:r>
            <a:r>
              <a:rPr lang="en-US" sz="1200" b="0" i="0" kern="1200" dirty="0" smtClean="0">
                <a:solidFill>
                  <a:schemeClr val="tx1"/>
                </a:solidFill>
                <a:effectLst/>
                <a:latin typeface="+mn-lt"/>
                <a:ea typeface="+mn-ea"/>
                <a:cs typeface="+mn-cs"/>
              </a:rPr>
              <a:t> supports a long fuse model of mammalian diversification [</a:t>
            </a:r>
            <a:r>
              <a:rPr lang="en-US" sz="1200" b="1" i="0" u="none" strike="noStrike" kern="1200" dirty="0" smtClean="0">
                <a:solidFill>
                  <a:schemeClr val="tx1"/>
                </a:solidFill>
                <a:effectLst/>
                <a:latin typeface="+mn-lt"/>
                <a:ea typeface="+mn-ea"/>
                <a:cs typeface="+mn-cs"/>
                <a:hlinkClick r:id="rId3"/>
              </a:rPr>
              <a:t>4</a:t>
            </a:r>
            <a:r>
              <a:rPr lang="en-US" sz="1200" b="0" i="0" kern="1200" dirty="0" smtClean="0">
                <a:solidFill>
                  <a:schemeClr val="tx1"/>
                </a:solidFill>
                <a:effectLst/>
                <a:latin typeface="+mn-lt"/>
                <a:ea typeface="+mn-ea"/>
                <a:cs typeface="+mn-cs"/>
              </a:rPr>
              <a:t>,</a:t>
            </a:r>
            <a:r>
              <a:rPr lang="en-US" sz="1200" b="1" i="0" u="none" strike="noStrike" kern="1200" dirty="0" smtClean="0">
                <a:solidFill>
                  <a:schemeClr val="tx1"/>
                </a:solidFill>
                <a:effectLst/>
                <a:latin typeface="+mn-lt"/>
                <a:ea typeface="+mn-ea"/>
                <a:cs typeface="+mn-cs"/>
                <a:hlinkClick r:id="rId4"/>
              </a:rPr>
              <a:t>5</a:t>
            </a:r>
            <a:r>
              <a:rPr lang="en-US" sz="1200" b="0" i="0" kern="1200" dirty="0" smtClean="0">
                <a:solidFill>
                  <a:schemeClr val="tx1"/>
                </a:solidFill>
                <a:effectLst/>
                <a:latin typeface="+mn-lt"/>
                <a:ea typeface="+mn-ea"/>
                <a:cs typeface="+mn-cs"/>
              </a:rPr>
              <a:t>]. Divergence time estimates were obtained under a GTR + </a:t>
            </a:r>
            <a:r>
              <a:rPr lang="en-US" sz="1200" b="0" i="1" kern="1200" dirty="0" smtClean="0">
                <a:solidFill>
                  <a:schemeClr val="tx1"/>
                </a:solidFill>
                <a:effectLst/>
                <a:latin typeface="+mn-lt"/>
                <a:ea typeface="+mn-ea"/>
                <a:cs typeface="+mn-cs"/>
              </a:rPr>
              <a:t>Γ</a:t>
            </a:r>
            <a:r>
              <a:rPr lang="en-US" sz="1200" b="0" i="0" kern="1200" dirty="0" smtClean="0">
                <a:solidFill>
                  <a:schemeClr val="tx1"/>
                </a:solidFill>
                <a:effectLst/>
                <a:latin typeface="+mn-lt"/>
                <a:ea typeface="+mn-ea"/>
                <a:cs typeface="+mn-cs"/>
              </a:rPr>
              <a:t> model of sequence evolution, 99 calibrated nodes (see electronic supplementary material table S2 for details), and </a:t>
            </a:r>
            <a:r>
              <a:rPr lang="en-US" sz="1200" b="0" i="0" kern="1200" dirty="0" err="1" smtClean="0">
                <a:solidFill>
                  <a:schemeClr val="tx1"/>
                </a:solidFill>
                <a:effectLst/>
                <a:latin typeface="+mn-lt"/>
                <a:ea typeface="+mn-ea"/>
                <a:cs typeface="+mn-cs"/>
              </a:rPr>
              <a:t>autocorrelated</a:t>
            </a:r>
            <a:r>
              <a:rPr lang="en-US" sz="1200" b="0" i="0" kern="1200" dirty="0" smtClean="0">
                <a:solidFill>
                  <a:schemeClr val="tx1"/>
                </a:solidFill>
                <a:effectLst/>
                <a:latin typeface="+mn-lt"/>
                <a:ea typeface="+mn-ea"/>
                <a:cs typeface="+mn-cs"/>
              </a:rPr>
              <a:t> rates of evolution. Divergence time estimates for clades of interest are shown at each node, with the 95% CI denoted by blue bars. The dataset included 26 tree of life gene fragments [</a:t>
            </a:r>
            <a:r>
              <a:rPr lang="en-US" sz="1200" b="1" i="0" u="none" strike="noStrike" kern="1200" dirty="0" smtClean="0">
                <a:solidFill>
                  <a:schemeClr val="tx1"/>
                </a:solidFill>
                <a:effectLst/>
                <a:latin typeface="+mn-lt"/>
                <a:ea typeface="+mn-ea"/>
                <a:cs typeface="+mn-cs"/>
                <a:hlinkClick r:id="rId3"/>
              </a:rPr>
              <a:t>4</a:t>
            </a:r>
            <a:r>
              <a:rPr lang="en-US" sz="1200" b="0" i="0" kern="1200" dirty="0" smtClean="0">
                <a:solidFill>
                  <a:schemeClr val="tx1"/>
                </a:solidFill>
                <a:effectLst/>
                <a:latin typeface="+mn-lt"/>
                <a:ea typeface="+mn-ea"/>
                <a:cs typeface="+mn-cs"/>
              </a:rPr>
              <a:t>] and was expanded to include 286 taxa (see electronic supplementary material, table S1 for taxa, gene fragments and accession numbers). </a:t>
            </a:r>
            <a:r>
              <a:rPr lang="en-US" sz="1200" b="0" i="0" kern="1200" dirty="0" err="1" smtClean="0">
                <a:solidFill>
                  <a:schemeClr val="tx1"/>
                </a:solidFill>
                <a:effectLst/>
                <a:latin typeface="+mn-lt"/>
                <a:ea typeface="+mn-ea"/>
                <a:cs typeface="+mn-cs"/>
              </a:rPr>
              <a:t>GenBank</a:t>
            </a:r>
            <a:r>
              <a:rPr lang="en-US" sz="1200" b="0" i="0" kern="1200" dirty="0" smtClean="0">
                <a:solidFill>
                  <a:schemeClr val="tx1"/>
                </a:solidFill>
                <a:effectLst/>
                <a:latin typeface="+mn-lt"/>
                <a:ea typeface="+mn-ea"/>
                <a:cs typeface="+mn-cs"/>
              </a:rPr>
              <a:t> sequences for single genes were supplemented with available genome data that were mined using BLAST searches. The tree was estimated using </a:t>
            </a:r>
            <a:r>
              <a:rPr lang="en-US" sz="1200" b="0" i="0" kern="1200" dirty="0" err="1" smtClean="0">
                <a:solidFill>
                  <a:schemeClr val="tx1"/>
                </a:solidFill>
                <a:effectLst/>
                <a:latin typeface="+mn-lt"/>
                <a:ea typeface="+mn-ea"/>
                <a:cs typeface="+mn-cs"/>
              </a:rPr>
              <a:t>RAxML</a:t>
            </a:r>
            <a:r>
              <a:rPr lang="en-US" sz="1200" b="0" i="0" kern="1200" dirty="0" smtClean="0">
                <a:solidFill>
                  <a:schemeClr val="tx1"/>
                </a:solidFill>
                <a:effectLst/>
                <a:latin typeface="+mn-lt"/>
                <a:ea typeface="+mn-ea"/>
                <a:cs typeface="+mn-cs"/>
              </a:rPr>
              <a:t> [</a:t>
            </a:r>
            <a:r>
              <a:rPr lang="en-US" sz="1200" b="1" i="0" u="none" strike="noStrike" kern="1200" dirty="0" smtClean="0">
                <a:solidFill>
                  <a:schemeClr val="tx1"/>
                </a:solidFill>
                <a:effectLst/>
                <a:latin typeface="+mn-lt"/>
                <a:ea typeface="+mn-ea"/>
                <a:cs typeface="+mn-cs"/>
                <a:hlinkClick r:id="rId5"/>
              </a:rPr>
              <a:t>99</a:t>
            </a:r>
            <a:r>
              <a:rPr lang="en-US" sz="1200" b="0" i="0" kern="1200" dirty="0" smtClean="0">
                <a:solidFill>
                  <a:schemeClr val="tx1"/>
                </a:solidFill>
                <a:effectLst/>
                <a:latin typeface="+mn-lt"/>
                <a:ea typeface="+mn-ea"/>
                <a:cs typeface="+mn-cs"/>
              </a:rPr>
              <a:t>] on the CIPRES web server [</a:t>
            </a:r>
            <a:r>
              <a:rPr lang="en-US" sz="1200" b="1" i="0" u="none" strike="noStrike" kern="1200" dirty="0" smtClean="0">
                <a:solidFill>
                  <a:schemeClr val="tx1"/>
                </a:solidFill>
                <a:effectLst/>
                <a:latin typeface="+mn-lt"/>
                <a:ea typeface="+mn-ea"/>
                <a:cs typeface="+mn-cs"/>
                <a:hlinkClick r:id="rId6"/>
              </a:rPr>
              <a:t>100</a:t>
            </a:r>
            <a:r>
              <a:rPr lang="en-US" sz="1200" b="0" i="0" kern="1200" dirty="0" smtClean="0">
                <a:solidFill>
                  <a:schemeClr val="tx1"/>
                </a:solidFill>
                <a:effectLst/>
                <a:latin typeface="+mn-lt"/>
                <a:ea typeface="+mn-ea"/>
                <a:cs typeface="+mn-cs"/>
              </a:rPr>
              <a:t>] under a fully partitioned model where each partition had its own GTR + </a:t>
            </a:r>
            <a:r>
              <a:rPr lang="en-US" sz="1200" b="0" i="1" kern="1200" dirty="0" smtClean="0">
                <a:solidFill>
                  <a:schemeClr val="tx1"/>
                </a:solidFill>
                <a:effectLst/>
                <a:latin typeface="+mn-lt"/>
                <a:ea typeface="+mn-ea"/>
                <a:cs typeface="+mn-cs"/>
              </a:rPr>
              <a:t>Γ</a:t>
            </a:r>
            <a:r>
              <a:rPr lang="en-US" sz="1200" b="0" i="0" kern="1200" dirty="0" smtClean="0">
                <a:solidFill>
                  <a:schemeClr val="tx1"/>
                </a:solidFill>
                <a:effectLst/>
                <a:latin typeface="+mn-lt"/>
                <a:ea typeface="+mn-ea"/>
                <a:cs typeface="+mn-cs"/>
              </a:rPr>
              <a:t> model of sequence evolution. Paintings by Carl Buell. (Online version in </a:t>
            </a:r>
            <a:r>
              <a:rPr lang="en-US" sz="1200" b="0" i="0" kern="1200" dirty="0" err="1" smtClean="0">
                <a:solidFill>
                  <a:schemeClr val="tx1"/>
                </a:solidFill>
                <a:effectLst/>
                <a:latin typeface="+mn-lt"/>
                <a:ea typeface="+mn-ea"/>
                <a:cs typeface="+mn-cs"/>
              </a:rPr>
              <a:t>colour</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2914E99A-3148-4A5F-AFF8-CE3C35604BE7}" type="slidenum">
              <a:rPr lang="en-US" smtClean="0"/>
              <a:t>24</a:t>
            </a:fld>
            <a:endParaRPr lang="en-US"/>
          </a:p>
        </p:txBody>
      </p:sp>
    </p:spTree>
    <p:extLst>
      <p:ext uri="{BB962C8B-B14F-4D97-AF65-F5344CB8AC3E}">
        <p14:creationId xmlns:p14="http://schemas.microsoft.com/office/powerpoint/2010/main" val="3320989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b="1" dirty="0" smtClean="0">
                <a:latin typeface="Arial" pitchFamily="34" charset="0"/>
                <a:cs typeface="Arial" pitchFamily="34" charset="0"/>
              </a:rPr>
              <a:t>Fig. 2 </a:t>
            </a:r>
            <a:r>
              <a:rPr lang="en-US" altLang="en-US" dirty="0" smtClean="0">
                <a:latin typeface="Arial" pitchFamily="34" charset="0"/>
                <a:cs typeface="Arial" pitchFamily="34" charset="0"/>
              </a:rPr>
              <a:t>The evolutionary lineage of metazoan organisms and functional evolutionary history of the </a:t>
            </a:r>
            <a:r>
              <a:rPr lang="en-US" altLang="en-US" dirty="0" err="1" smtClean="0">
                <a:latin typeface="Arial" pitchFamily="34" charset="0"/>
                <a:cs typeface="Arial" pitchFamily="34" charset="0"/>
              </a:rPr>
              <a:t>Fgf</a:t>
            </a:r>
            <a:r>
              <a:rPr lang="en-US" altLang="en-US" dirty="0" smtClean="0">
                <a:latin typeface="Arial" pitchFamily="34" charset="0"/>
                <a:cs typeface="Arial" pitchFamily="34" charset="0"/>
              </a:rPr>
              <a:t> gene family. (A) The entire C. </a:t>
            </a:r>
            <a:r>
              <a:rPr lang="en-US" altLang="en-US" dirty="0" err="1" smtClean="0">
                <a:latin typeface="Arial" pitchFamily="34" charset="0"/>
                <a:cs typeface="Arial" pitchFamily="34" charset="0"/>
              </a:rPr>
              <a:t>elegans</a:t>
            </a:r>
            <a:r>
              <a:rPr lang="en-US" altLang="en-US" dirty="0" smtClean="0">
                <a:latin typeface="Arial" pitchFamily="34" charset="0"/>
                <a:cs typeface="Arial" pitchFamily="34" charset="0"/>
              </a:rPr>
              <a:t>, C. intestinalis, mouse and human genomes have been sequenced. The </a:t>
            </a:r>
            <a:r>
              <a:rPr lang="en-US" altLang="en-US" dirty="0" err="1" smtClean="0">
                <a:latin typeface="Arial" pitchFamily="34" charset="0"/>
                <a:cs typeface="Arial" pitchFamily="34" charset="0"/>
              </a:rPr>
              <a:t>Fgf</a:t>
            </a:r>
            <a:r>
              <a:rPr lang="en-US" altLang="en-US" dirty="0" smtClean="0">
                <a:latin typeface="Arial" pitchFamily="34" charset="0"/>
                <a:cs typeface="Arial" pitchFamily="34" charset="0"/>
              </a:rPr>
              <a:t> gene family expanded in two major phases (I and II) during metazoan evolution. Phase I occurred after the separation of protostomes and </a:t>
            </a:r>
            <a:r>
              <a:rPr lang="en-US" altLang="en-US" dirty="0" err="1" smtClean="0">
                <a:latin typeface="Arial" pitchFamily="34" charset="0"/>
                <a:cs typeface="Arial" pitchFamily="34" charset="0"/>
              </a:rPr>
              <a:t>deutrostomes</a:t>
            </a:r>
            <a:r>
              <a:rPr lang="en-US" altLang="en-US" dirty="0" smtClean="0">
                <a:latin typeface="Arial" pitchFamily="34" charset="0"/>
                <a:cs typeface="Arial" pitchFamily="34" charset="0"/>
              </a:rPr>
              <a:t>. Phase II occurred at the early emergence of vertebrates. Mya, million years ago. (B) Fgf13-like is the ancestral gene of the </a:t>
            </a:r>
            <a:r>
              <a:rPr lang="en-US" altLang="en-US" dirty="0" err="1" smtClean="0">
                <a:latin typeface="Arial" pitchFamily="34" charset="0"/>
                <a:cs typeface="Arial" pitchFamily="34" charset="0"/>
              </a:rPr>
              <a:t>Fgf</a:t>
            </a:r>
            <a:r>
              <a:rPr lang="en-US" altLang="en-US" dirty="0" smtClean="0">
                <a:latin typeface="Arial" pitchFamily="34" charset="0"/>
                <a:cs typeface="Arial" pitchFamily="34" charset="0"/>
              </a:rPr>
              <a:t> gene family. Fgf4-like was generated from Fgf13-like by gene duplication during the early stages of metazoan evolution. Fgf5-like, Fgf8-like, Fgf9-like and Fgf10-like were generated from Fgf4-like in phase I by gene duplication. Fgf15/19-like was also generated from Fgf4-like by local gene duplication. Each subfamily further expanded into three or four members via two large-scale genome duplication events in phase II.
</a:t>
            </a:r>
          </a:p>
          <a:p>
            <a:endParaRPr lang="en-US" dirty="0"/>
          </a:p>
        </p:txBody>
      </p:sp>
      <p:sp>
        <p:nvSpPr>
          <p:cNvPr id="4" name="Slide Number Placeholder 3"/>
          <p:cNvSpPr>
            <a:spLocks noGrp="1"/>
          </p:cNvSpPr>
          <p:nvPr>
            <p:ph type="sldNum" sz="quarter" idx="10"/>
          </p:nvPr>
        </p:nvSpPr>
        <p:spPr/>
        <p:txBody>
          <a:bodyPr/>
          <a:lstStyle/>
          <a:p>
            <a:fld id="{2914E99A-3148-4A5F-AFF8-CE3C35604BE7}" type="slidenum">
              <a:rPr lang="en-US" smtClean="0"/>
              <a:t>27</a:t>
            </a:fld>
            <a:endParaRPr lang="en-US"/>
          </a:p>
        </p:txBody>
      </p:sp>
    </p:spTree>
    <p:extLst>
      <p:ext uri="{BB962C8B-B14F-4D97-AF65-F5344CB8AC3E}">
        <p14:creationId xmlns:p14="http://schemas.microsoft.com/office/powerpoint/2010/main" val="3592589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Description</a:t>
            </a:r>
          </a:p>
          <a:p>
            <a:r>
              <a:rPr lang="en-US" sz="1200" b="0" i="0" kern="1200" dirty="0" smtClean="0">
                <a:solidFill>
                  <a:schemeClr val="tx1"/>
                </a:solidFill>
                <a:effectLst/>
                <a:latin typeface="+mn-lt"/>
                <a:ea typeface="+mn-ea"/>
                <a:cs typeface="+mn-cs"/>
              </a:rPr>
              <a:t>Iron (Fe) is essential for a wide range of important and vital processes as a component of </a:t>
            </a:r>
            <a:r>
              <a:rPr lang="en-US" sz="1200" b="0" i="0" kern="1200" dirty="0" err="1" smtClean="0">
                <a:solidFill>
                  <a:schemeClr val="tx1"/>
                </a:solidFill>
                <a:effectLst/>
                <a:latin typeface="+mn-lt"/>
                <a:ea typeface="+mn-ea"/>
                <a:cs typeface="+mn-cs"/>
              </a:rPr>
              <a:t>heme</a:t>
            </a:r>
            <a:r>
              <a:rPr lang="en-US" sz="1200" b="0" i="0" kern="1200" dirty="0" smtClean="0">
                <a:solidFill>
                  <a:schemeClr val="tx1"/>
                </a:solidFill>
                <a:effectLst/>
                <a:latin typeface="+mn-lt"/>
                <a:ea typeface="+mn-ea"/>
                <a:cs typeface="+mn-cs"/>
              </a:rPr>
              <a:t>- and iron-sulfur cluster (ISC)-containing proteins and as cofactor for non-</a:t>
            </a:r>
            <a:r>
              <a:rPr lang="en-US" sz="1200" b="0" i="0" kern="1200" dirty="0" err="1" smtClean="0">
                <a:solidFill>
                  <a:schemeClr val="tx1"/>
                </a:solidFill>
                <a:effectLst/>
                <a:latin typeface="+mn-lt"/>
                <a:ea typeface="+mn-ea"/>
                <a:cs typeface="+mn-cs"/>
              </a:rPr>
              <a:t>heme</a:t>
            </a:r>
            <a:r>
              <a:rPr lang="en-US" sz="1200" b="0" i="0" kern="1200" dirty="0" smtClean="0">
                <a:solidFill>
                  <a:schemeClr val="tx1"/>
                </a:solidFill>
                <a:effectLst/>
                <a:latin typeface="+mn-lt"/>
                <a:ea typeface="+mn-ea"/>
                <a:cs typeface="+mn-cs"/>
              </a:rPr>
              <a:t> iron-dependent enzymes. Very few life forms can survive in the absence of iron. Iron can be in its reduced, ferrous Fe(II)/Fe2+ form or in the oxidized, ferric Fe(III)/Fe3+ form. The redox cycling of iron underlies the chemistry of its biological functions. It also makes it potentially toxic, as it can lead to the production of reactive oxygen species (ROS), in particular the highly reactive hydroxyl radical via Fenton reaction. Iron deficiency or iron overload contribute to the development of numerous conditions, from anemia to inflammation, cancer, cardiovascular, infectious and neurodegenerative diseases. The proper maintenance of cellular and systemic iron homeostasis is crucial for the well-being of cells, tissues and organs. A finely- orchestrated machinery controls the translation of genes important for iron metabolism and coordinates the uptake and trafficking, distribution and utilization, and storage of </a:t>
            </a:r>
            <a:r>
              <a:rPr lang="en-US" sz="1200" b="0" i="0" kern="1200" dirty="0" err="1" smtClean="0">
                <a:solidFill>
                  <a:schemeClr val="tx1"/>
                </a:solidFill>
                <a:effectLst/>
                <a:latin typeface="+mn-lt"/>
                <a:ea typeface="+mn-ea"/>
                <a:cs typeface="+mn-cs"/>
              </a:rPr>
              <a:t>iron.A</a:t>
            </a:r>
            <a:r>
              <a:rPr lang="en-US" sz="1200" b="0" i="0" kern="1200" dirty="0" smtClean="0">
                <a:solidFill>
                  <a:schemeClr val="tx1"/>
                </a:solidFill>
                <a:effectLst/>
                <a:latin typeface="+mn-lt"/>
                <a:ea typeface="+mn-ea"/>
                <a:cs typeface="+mn-cs"/>
              </a:rPr>
              <a:t> major function of iron is oxygen transport: of the 3 to 5 grams of iron in adult humans, ~80% is in the hemoglobin of erythrocytes. Iron is important for the proper function of organelles and tissues. Mitochondria are the sites for the biogenesis of </a:t>
            </a:r>
            <a:r>
              <a:rPr lang="en-US" sz="1200" b="0" i="0" kern="1200" dirty="0" err="1" smtClean="0">
                <a:solidFill>
                  <a:schemeClr val="tx1"/>
                </a:solidFill>
                <a:effectLst/>
                <a:latin typeface="+mn-lt"/>
                <a:ea typeface="+mn-ea"/>
                <a:cs typeface="+mn-cs"/>
              </a:rPr>
              <a:t>heme</a:t>
            </a:r>
            <a:r>
              <a:rPr lang="en-US" sz="1200" b="0" i="0" kern="1200" dirty="0" smtClean="0">
                <a:solidFill>
                  <a:schemeClr val="tx1"/>
                </a:solidFill>
                <a:effectLst/>
                <a:latin typeface="+mn-lt"/>
                <a:ea typeface="+mn-ea"/>
                <a:cs typeface="+mn-cs"/>
              </a:rPr>
              <a:t> and of ISC, and also of important metabolic pathways, components of which need the prosthetic group or the cofactor. The brain's high energy requirement relies on mitochondrial ATP production and proper mitochondria homeostasis. The synthesis of many neurotransmitters is carried out by iron-dependent enzymes and iron also impacts on other aspects of their metabolism. The synthesis of lipid components of myelin requires iron as a cofactor. Cardiomyocytes rely on mitochondrial abundance and proper function for their high energy demand. Much of the iron demand is met by its recycling; ~90% in humans. Macrophages take up and digest senescent red blood cells; iron derived from </a:t>
            </a:r>
            <a:r>
              <a:rPr lang="en-US" sz="1200" b="0" i="0" kern="1200" dirty="0" err="1" smtClean="0">
                <a:solidFill>
                  <a:schemeClr val="tx1"/>
                </a:solidFill>
                <a:effectLst/>
                <a:latin typeface="+mn-lt"/>
                <a:ea typeface="+mn-ea"/>
                <a:cs typeface="+mn-cs"/>
              </a:rPr>
              <a:t>heme</a:t>
            </a:r>
            <a:r>
              <a:rPr lang="en-US" sz="1200" b="0" i="0" kern="1200" dirty="0" smtClean="0">
                <a:solidFill>
                  <a:schemeClr val="tx1"/>
                </a:solidFill>
                <a:effectLst/>
                <a:latin typeface="+mn-lt"/>
                <a:ea typeface="+mn-ea"/>
                <a:cs typeface="+mn-cs"/>
              </a:rPr>
              <a:t> catabolism is released into the plasma or stored in macrophages and hepatocytes. The remaining iron is derived from diet. Duodenal enterocytes capture iron through the apical membrane and export it into the plasma through the basolateral membrane. Various aspects of iron metabolism and homeostasis are presented in more detail.</a:t>
            </a:r>
          </a:p>
          <a:p>
            <a:r>
              <a:rPr lang="en-US" sz="1200" b="1" i="0" kern="1200" dirty="0" smtClean="0">
                <a:solidFill>
                  <a:schemeClr val="tx1"/>
                </a:solidFill>
                <a:effectLst/>
                <a:latin typeface="+mn-lt"/>
                <a:ea typeface="+mn-ea"/>
                <a:cs typeface="+mn-cs"/>
              </a:rPr>
              <a:t>Iron transport pathway </a:t>
            </a:r>
            <a:br>
              <a:rPr lang="en-US" sz="1200" b="1" i="0" kern="1200" dirty="0" smtClean="0">
                <a:solidFill>
                  <a:schemeClr val="tx1"/>
                </a:solidFill>
                <a:effectLst/>
                <a:latin typeface="+mn-lt"/>
                <a:ea typeface="+mn-ea"/>
                <a:cs typeface="+mn-cs"/>
              </a:rPr>
            </a:br>
            <a:r>
              <a:rPr lang="en-US" sz="1200" b="1" i="0" kern="1200" dirty="0" smtClean="0">
                <a:solidFill>
                  <a:schemeClr val="tx1"/>
                </a:solidFill>
                <a:effectLst/>
                <a:latin typeface="+mn-lt"/>
                <a:ea typeface="+mn-ea"/>
                <a:cs typeface="+mn-cs"/>
              </a:rPr>
              <a:t>Iron uptake pathway</a:t>
            </a:r>
            <a:r>
              <a:rPr lang="en-US" sz="1200" b="0" i="0" kern="1200" dirty="0" smtClean="0">
                <a:solidFill>
                  <a:schemeClr val="tx1"/>
                </a:solidFill>
                <a:effectLst/>
                <a:latin typeface="+mn-lt"/>
                <a:ea typeface="+mn-ea"/>
                <a:cs typeface="+mn-cs"/>
              </a:rPr>
              <a:t>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Circulating iron is bound by transferrin (</a:t>
            </a:r>
            <a:r>
              <a:rPr lang="en-US" sz="1200" b="0" i="0" kern="1200" dirty="0" err="1" smtClean="0">
                <a:solidFill>
                  <a:schemeClr val="tx1"/>
                </a:solidFill>
                <a:effectLst/>
                <a:latin typeface="+mn-lt"/>
                <a:ea typeface="+mn-ea"/>
                <a:cs typeface="+mn-cs"/>
              </a:rPr>
              <a:t>Tf</a:t>
            </a:r>
            <a:r>
              <a:rPr lang="en-US" sz="1200" b="0" i="0" kern="1200" dirty="0" smtClean="0">
                <a:solidFill>
                  <a:schemeClr val="tx1"/>
                </a:solidFill>
                <a:effectLst/>
                <a:latin typeface="+mn-lt"/>
                <a:ea typeface="+mn-ea"/>
                <a:cs typeface="+mn-cs"/>
              </a:rPr>
              <a:t>), iron-loaded </a:t>
            </a:r>
            <a:r>
              <a:rPr lang="en-US" sz="1200" b="0" i="0" kern="1200" dirty="0" err="1" smtClean="0">
                <a:solidFill>
                  <a:schemeClr val="tx1"/>
                </a:solidFill>
                <a:effectLst/>
                <a:latin typeface="+mn-lt"/>
                <a:ea typeface="+mn-ea"/>
                <a:cs typeface="+mn-cs"/>
              </a:rPr>
              <a:t>Tf</a:t>
            </a:r>
            <a:r>
              <a:rPr lang="en-US" sz="1200" b="0" i="0" kern="1200" dirty="0" smtClean="0">
                <a:solidFill>
                  <a:schemeClr val="tx1"/>
                </a:solidFill>
                <a:effectLst/>
                <a:latin typeface="+mn-lt"/>
                <a:ea typeface="+mn-ea"/>
                <a:cs typeface="+mn-cs"/>
              </a:rPr>
              <a:t> binds transferrin receptor 1 (</a:t>
            </a:r>
            <a:r>
              <a:rPr lang="en-US" sz="1200" b="0" i="0" kern="1200" dirty="0" err="1" smtClean="0">
                <a:solidFill>
                  <a:schemeClr val="tx1"/>
                </a:solidFill>
                <a:effectLst/>
                <a:latin typeface="+mn-lt"/>
                <a:ea typeface="+mn-ea"/>
                <a:cs typeface="+mn-cs"/>
              </a:rPr>
              <a:t>Tfrc</a:t>
            </a:r>
            <a:r>
              <a:rPr lang="en-US" sz="1200" b="0" i="0" kern="1200" dirty="0" smtClean="0">
                <a:solidFill>
                  <a:schemeClr val="tx1"/>
                </a:solidFill>
                <a:effectLst/>
                <a:latin typeface="+mn-lt"/>
                <a:ea typeface="+mn-ea"/>
                <a:cs typeface="+mn-cs"/>
              </a:rPr>
              <a:t>) and the complex is endocytosed and delivered to endosomes. </a:t>
            </a:r>
            <a:r>
              <a:rPr lang="en-US" sz="1200" b="0" i="0" kern="1200" dirty="0" err="1" smtClean="0">
                <a:solidFill>
                  <a:schemeClr val="tx1"/>
                </a:solidFill>
                <a:effectLst/>
                <a:latin typeface="+mn-lt"/>
                <a:ea typeface="+mn-ea"/>
                <a:cs typeface="+mn-cs"/>
              </a:rPr>
              <a:t>Tf</a:t>
            </a:r>
            <a:r>
              <a:rPr lang="en-US" sz="1200" b="0" i="0" kern="1200" dirty="0" smtClean="0">
                <a:solidFill>
                  <a:schemeClr val="tx1"/>
                </a:solidFill>
                <a:effectLst/>
                <a:latin typeface="+mn-lt"/>
                <a:ea typeface="+mn-ea"/>
                <a:cs typeface="+mn-cs"/>
              </a:rPr>
              <a:t> is a glycoprotein; it can bind up to 2 iron ions. </a:t>
            </a:r>
            <a:r>
              <a:rPr lang="en-US" sz="1200" b="0" i="0" kern="1200" dirty="0" err="1" smtClean="0">
                <a:solidFill>
                  <a:schemeClr val="tx1"/>
                </a:solidFill>
                <a:effectLst/>
                <a:latin typeface="+mn-lt"/>
                <a:ea typeface="+mn-ea"/>
                <a:cs typeface="+mn-cs"/>
              </a:rPr>
              <a:t>Tfrc</a:t>
            </a:r>
            <a:r>
              <a:rPr lang="en-US" sz="1200" b="0" i="0" kern="1200" dirty="0" smtClean="0">
                <a:solidFill>
                  <a:schemeClr val="tx1"/>
                </a:solidFill>
                <a:effectLst/>
                <a:latin typeface="+mn-lt"/>
                <a:ea typeface="+mn-ea"/>
                <a:cs typeface="+mn-cs"/>
              </a:rPr>
              <a:t> is an integral membrane glycoprotein that functions as a homodimer formed via disulfide bonds. In the acidic endosomal compartment, iron dissociates from </a:t>
            </a:r>
            <a:r>
              <a:rPr lang="en-US" sz="1200" b="0" i="0" kern="1200" dirty="0" err="1" smtClean="0">
                <a:solidFill>
                  <a:schemeClr val="tx1"/>
                </a:solidFill>
                <a:effectLst/>
                <a:latin typeface="+mn-lt"/>
                <a:ea typeface="+mn-ea"/>
                <a:cs typeface="+mn-cs"/>
              </a:rPr>
              <a:t>Tf</a:t>
            </a:r>
            <a:r>
              <a:rPr lang="en-US" sz="1200" b="0" i="0" kern="1200" dirty="0" smtClean="0">
                <a:solidFill>
                  <a:schemeClr val="tx1"/>
                </a:solidFill>
                <a:effectLst/>
                <a:latin typeface="+mn-lt"/>
                <a:ea typeface="+mn-ea"/>
                <a:cs typeface="+mn-cs"/>
              </a:rPr>
              <a:t> and the </a:t>
            </a:r>
            <a:r>
              <a:rPr lang="en-US" sz="1200" b="0" i="0" kern="1200" dirty="0" err="1" smtClean="0">
                <a:solidFill>
                  <a:schemeClr val="tx1"/>
                </a:solidFill>
                <a:effectLst/>
                <a:latin typeface="+mn-lt"/>
                <a:ea typeface="+mn-ea"/>
                <a:cs typeface="+mn-cs"/>
              </a:rPr>
              <a:t>apo-Tf</a:t>
            </a:r>
            <a:r>
              <a:rPr lang="en-US" sz="1200" b="0" i="0" kern="1200" dirty="0" smtClean="0">
                <a:solidFill>
                  <a:schemeClr val="tx1"/>
                </a:solidFill>
                <a:effectLst/>
                <a:latin typeface="+mn-lt"/>
                <a:ea typeface="+mn-ea"/>
                <a:cs typeface="+mn-cs"/>
              </a:rPr>
              <a:t>/Tfr1 complex is recycled back to the plasma membrane. When </a:t>
            </a:r>
            <a:r>
              <a:rPr lang="en-US" sz="1200" b="0" i="0" kern="1200" dirty="0" err="1" smtClean="0">
                <a:solidFill>
                  <a:schemeClr val="tx1"/>
                </a:solidFill>
                <a:effectLst/>
                <a:latin typeface="+mn-lt"/>
                <a:ea typeface="+mn-ea"/>
                <a:cs typeface="+mn-cs"/>
              </a:rPr>
              <a:t>Tf</a:t>
            </a:r>
            <a:r>
              <a:rPr lang="en-US" sz="1200" b="0" i="0" kern="1200" dirty="0" smtClean="0">
                <a:solidFill>
                  <a:schemeClr val="tx1"/>
                </a:solidFill>
                <a:effectLst/>
                <a:latin typeface="+mn-lt"/>
                <a:ea typeface="+mn-ea"/>
                <a:cs typeface="+mn-cs"/>
              </a:rPr>
              <a:t> is saturated, a non-</a:t>
            </a:r>
            <a:r>
              <a:rPr lang="en-US" sz="1200" b="0" i="0" kern="1200" dirty="0" err="1" smtClean="0">
                <a:solidFill>
                  <a:schemeClr val="tx1"/>
                </a:solidFill>
                <a:effectLst/>
                <a:latin typeface="+mn-lt"/>
                <a:ea typeface="+mn-ea"/>
                <a:cs typeface="+mn-cs"/>
              </a:rPr>
              <a:t>Tf</a:t>
            </a:r>
            <a:r>
              <a:rPr lang="en-US" sz="1200" b="0" i="0" kern="1200" dirty="0" smtClean="0">
                <a:solidFill>
                  <a:schemeClr val="tx1"/>
                </a:solidFill>
                <a:effectLst/>
                <a:latin typeface="+mn-lt"/>
                <a:ea typeface="+mn-ea"/>
                <a:cs typeface="+mn-cs"/>
              </a:rPr>
              <a:t>-bound iron (NTBI) species is taken up by the cell. Uptake of NTBI, and also of dietary non-</a:t>
            </a:r>
            <a:r>
              <a:rPr lang="en-US" sz="1200" b="0" i="0" kern="1200" dirty="0" err="1" smtClean="0">
                <a:solidFill>
                  <a:schemeClr val="tx1"/>
                </a:solidFill>
                <a:effectLst/>
                <a:latin typeface="+mn-lt"/>
                <a:ea typeface="+mn-ea"/>
                <a:cs typeface="+mn-cs"/>
              </a:rPr>
              <a:t>heme</a:t>
            </a:r>
            <a:r>
              <a:rPr lang="en-US" sz="1200" b="0" i="0" kern="1200" dirty="0" smtClean="0">
                <a:solidFill>
                  <a:schemeClr val="tx1"/>
                </a:solidFill>
                <a:effectLst/>
                <a:latin typeface="+mn-lt"/>
                <a:ea typeface="+mn-ea"/>
                <a:cs typeface="+mn-cs"/>
              </a:rPr>
              <a:t> iron, is mediated by divalent metal transporter Slc11a2, known as Dmt1, and the solute carrier Slc39 family members Slc39a14 and Slc39a8, known as Zip14 and 8, respectively. The Slc39 family is known for its role in zinc transport and homeostasis. Enterocytes employ Slc11a2, also used to deliver iron from the endosomal compartment into the cell, while Slc39a14 is the preferred uptake system for hepatocytes. Importantly, the iron that crosses the membrane must be in the soluble ferrous form, and the circulating ferric iron has to be reduced. Cybrd1, known as </a:t>
            </a:r>
            <a:r>
              <a:rPr lang="en-US" sz="1200" b="0" i="0" kern="1200" dirty="0" err="1" smtClean="0">
                <a:solidFill>
                  <a:schemeClr val="tx1"/>
                </a:solidFill>
                <a:effectLst/>
                <a:latin typeface="+mn-lt"/>
                <a:ea typeface="+mn-ea"/>
                <a:cs typeface="+mn-cs"/>
              </a:rPr>
              <a:t>Dcytb</a:t>
            </a:r>
            <a:r>
              <a:rPr lang="en-US" sz="1200" b="0" i="0" kern="1200" dirty="0" smtClean="0">
                <a:solidFill>
                  <a:schemeClr val="tx1"/>
                </a:solidFill>
                <a:effectLst/>
                <a:latin typeface="+mn-lt"/>
                <a:ea typeface="+mn-ea"/>
                <a:cs typeface="+mn-cs"/>
              </a:rPr>
              <a:t>, is the ferric reductase for Slc11a2 in enterocytes whereas the endosomal enzyme is Steap3. Evidence indicates that the prion protein (</a:t>
            </a:r>
            <a:r>
              <a:rPr lang="en-US" sz="1200" b="0" i="0" kern="1200" dirty="0" err="1" smtClean="0">
                <a:solidFill>
                  <a:schemeClr val="tx1"/>
                </a:solidFill>
                <a:effectLst/>
                <a:latin typeface="+mn-lt"/>
                <a:ea typeface="+mn-ea"/>
                <a:cs typeface="+mn-cs"/>
              </a:rPr>
              <a:t>Prnp</a:t>
            </a:r>
            <a:r>
              <a:rPr lang="en-US" sz="1200" b="0" i="0" kern="1200" dirty="0" smtClean="0">
                <a:solidFill>
                  <a:schemeClr val="tx1"/>
                </a:solidFill>
                <a:effectLst/>
                <a:latin typeface="+mn-lt"/>
                <a:ea typeface="+mn-ea"/>
                <a:cs typeface="+mn-cs"/>
              </a:rPr>
              <a:t>) acts as a ferric reductase for the Slc39a14 transporter. Uptake of iron into the mitochondria is better understood for the import across the inner mitochondrial membrane (IMM), and is mediated by Slc25a37 and Slc25a28 transporters, known as </a:t>
            </a:r>
            <a:r>
              <a:rPr lang="en-US" sz="1200" b="0" i="0" kern="1200" dirty="0" err="1" smtClean="0">
                <a:solidFill>
                  <a:schemeClr val="tx1"/>
                </a:solidFill>
                <a:effectLst/>
                <a:latin typeface="+mn-lt"/>
                <a:ea typeface="+mn-ea"/>
                <a:cs typeface="+mn-cs"/>
              </a:rPr>
              <a:t>mitoferrin</a:t>
            </a:r>
            <a:r>
              <a:rPr lang="en-US" sz="1200" b="0" i="0" kern="1200" dirty="0" smtClean="0">
                <a:solidFill>
                  <a:schemeClr val="tx1"/>
                </a:solidFill>
                <a:effectLst/>
                <a:latin typeface="+mn-lt"/>
                <a:ea typeface="+mn-ea"/>
                <a:cs typeface="+mn-cs"/>
              </a:rPr>
              <a:t> 1 and 2, respectively. Iron import into the mitochondria is important, as the organelles are the major site of iron utilization in </a:t>
            </a:r>
            <a:r>
              <a:rPr lang="en-US" sz="1200" b="0" i="0" kern="1200" dirty="0" err="1" smtClean="0">
                <a:solidFill>
                  <a:schemeClr val="tx1"/>
                </a:solidFill>
                <a:effectLst/>
                <a:latin typeface="+mn-lt"/>
                <a:ea typeface="+mn-ea"/>
                <a:cs typeface="+mn-cs"/>
              </a:rPr>
              <a:t>heme</a:t>
            </a:r>
            <a:r>
              <a:rPr lang="en-US" sz="1200" b="0" i="0" kern="1200" dirty="0" smtClean="0">
                <a:solidFill>
                  <a:schemeClr val="tx1"/>
                </a:solidFill>
                <a:effectLst/>
                <a:latin typeface="+mn-lt"/>
                <a:ea typeface="+mn-ea"/>
                <a:cs typeface="+mn-cs"/>
              </a:rPr>
              <a:t> and ISC biogenesis. A transient cytosolic pool of iron, termed the 'labile iron pool' (LIP) is thought to offer easy access to the iron taken up by the cells; the exact composition of the LIP is not known, except for the presence of ferrous Fe (II). The </a:t>
            </a:r>
            <a:r>
              <a:rPr lang="en-US" sz="1200" b="0" i="0" kern="1200" dirty="0" err="1" smtClean="0">
                <a:solidFill>
                  <a:schemeClr val="tx1"/>
                </a:solidFill>
                <a:effectLst/>
                <a:latin typeface="+mn-lt"/>
                <a:ea typeface="+mn-ea"/>
                <a:cs typeface="+mn-cs"/>
              </a:rPr>
              <a:t>chelatable</a:t>
            </a:r>
            <a:r>
              <a:rPr lang="en-US" sz="1200" b="0" i="0" kern="1200" dirty="0" smtClean="0">
                <a:solidFill>
                  <a:schemeClr val="tx1"/>
                </a:solidFill>
                <a:effectLst/>
                <a:latin typeface="+mn-lt"/>
                <a:ea typeface="+mn-ea"/>
                <a:cs typeface="+mn-cs"/>
              </a:rPr>
              <a:t>, 'labile' iron can then be used, stored, or exported. However, much of cytosolic iron trafficking is mediated by interacting proteins delivering the metal, as will be described.</a:t>
            </a:r>
          </a:p>
          <a:p>
            <a:r>
              <a:rPr lang="en-US" sz="1200" b="1" i="0" kern="1200" dirty="0" smtClean="0">
                <a:solidFill>
                  <a:schemeClr val="tx1"/>
                </a:solidFill>
                <a:effectLst/>
                <a:latin typeface="+mn-lt"/>
                <a:ea typeface="+mn-ea"/>
                <a:cs typeface="+mn-cs"/>
              </a:rPr>
              <a:t>Iron efflux pathway</a:t>
            </a:r>
            <a:r>
              <a:rPr lang="en-US" sz="1200" b="0" i="0" kern="1200" dirty="0" smtClean="0">
                <a:solidFill>
                  <a:schemeClr val="tx1"/>
                </a:solidFill>
                <a:effectLst/>
                <a:latin typeface="+mn-lt"/>
                <a:ea typeface="+mn-ea"/>
                <a:cs typeface="+mn-cs"/>
              </a:rPr>
              <a:t>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Regardless of which cell type delivers iron to circulation, a single system mediates the efflux. While there can be some iron loss, there is no dedicated iron excretion system. Slc40a1, known as </a:t>
            </a:r>
            <a:r>
              <a:rPr lang="en-US" sz="1200" b="0" i="0" kern="1200" dirty="0" err="1" smtClean="0">
                <a:solidFill>
                  <a:schemeClr val="tx1"/>
                </a:solidFill>
                <a:effectLst/>
                <a:latin typeface="+mn-lt"/>
                <a:ea typeface="+mn-ea"/>
                <a:cs typeface="+mn-cs"/>
              </a:rPr>
              <a:t>ferroportin</a:t>
            </a:r>
            <a:r>
              <a:rPr lang="en-US" sz="1200" b="0" i="0" kern="1200" dirty="0" smtClean="0">
                <a:solidFill>
                  <a:schemeClr val="tx1"/>
                </a:solidFill>
                <a:effectLst/>
                <a:latin typeface="+mn-lt"/>
                <a:ea typeface="+mn-ea"/>
                <a:cs typeface="+mn-cs"/>
              </a:rPr>
              <a:t> (Fpn1) mediates the efflux of iron into the plasma, where it will be linked to its carrier, transferrin. Transported iron is in its reduced iron (II) state and must be oxidized to be taken up by transferrin. The multi-copper oxidases (MCOs) carry out the reaction with </a:t>
            </a:r>
            <a:r>
              <a:rPr lang="en-US" sz="1200" b="0" i="0" kern="1200" dirty="0" err="1" smtClean="0">
                <a:solidFill>
                  <a:schemeClr val="tx1"/>
                </a:solidFill>
                <a:effectLst/>
                <a:latin typeface="+mn-lt"/>
                <a:ea typeface="+mn-ea"/>
                <a:cs typeface="+mn-cs"/>
              </a:rPr>
              <a:t>ceruloplasmin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Cp</a:t>
            </a:r>
            <a:r>
              <a:rPr lang="en-US" sz="1200" b="0" i="0" kern="1200" dirty="0" smtClean="0">
                <a:solidFill>
                  <a:schemeClr val="tx1"/>
                </a:solidFill>
                <a:effectLst/>
                <a:latin typeface="+mn-lt"/>
                <a:ea typeface="+mn-ea"/>
                <a:cs typeface="+mn-cs"/>
              </a:rPr>
              <a:t>) for macrophages and hepatocytes, and </a:t>
            </a:r>
            <a:r>
              <a:rPr lang="en-US" sz="1200" b="0" i="0" kern="1200" dirty="0" err="1" smtClean="0">
                <a:solidFill>
                  <a:schemeClr val="tx1"/>
                </a:solidFill>
                <a:effectLst/>
                <a:latin typeface="+mn-lt"/>
                <a:ea typeface="+mn-ea"/>
                <a:cs typeface="+mn-cs"/>
              </a:rPr>
              <a:t>hephaestin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Heph</a:t>
            </a:r>
            <a:r>
              <a:rPr lang="en-US" sz="1200" b="0" i="0" kern="1200" dirty="0" smtClean="0">
                <a:solidFill>
                  <a:schemeClr val="tx1"/>
                </a:solidFill>
                <a:effectLst/>
                <a:latin typeface="+mn-lt"/>
                <a:ea typeface="+mn-ea"/>
                <a:cs typeface="+mn-cs"/>
              </a:rPr>
              <a:t>) for enterocytes. A third MCO, Hehl1 known as </a:t>
            </a:r>
            <a:r>
              <a:rPr lang="en-US" sz="1200" b="0" i="0" kern="1200" dirty="0" err="1" smtClean="0">
                <a:solidFill>
                  <a:schemeClr val="tx1"/>
                </a:solidFill>
                <a:effectLst/>
                <a:latin typeface="+mn-lt"/>
                <a:ea typeface="+mn-ea"/>
                <a:cs typeface="+mn-cs"/>
              </a:rPr>
              <a:t>zyklopen</a:t>
            </a:r>
            <a:r>
              <a:rPr lang="en-US" sz="1200" b="0" i="0" kern="1200" dirty="0" smtClean="0">
                <a:solidFill>
                  <a:schemeClr val="tx1"/>
                </a:solidFill>
                <a:effectLst/>
                <a:latin typeface="+mn-lt"/>
                <a:ea typeface="+mn-ea"/>
                <a:cs typeface="+mn-cs"/>
              </a:rPr>
              <a:t>, facilitates iron efflux from placental cells (not shown). In addition to its soluble form, </a:t>
            </a:r>
            <a:r>
              <a:rPr lang="en-US" sz="1200" b="0" i="0" kern="1200" dirty="0" err="1" smtClean="0">
                <a:solidFill>
                  <a:schemeClr val="tx1"/>
                </a:solidFill>
                <a:effectLst/>
                <a:latin typeface="+mn-lt"/>
                <a:ea typeface="+mn-ea"/>
                <a:cs typeface="+mn-cs"/>
              </a:rPr>
              <a:t>Cp</a:t>
            </a:r>
            <a:r>
              <a:rPr lang="en-US" sz="1200" b="0" i="0" kern="1200" dirty="0" smtClean="0">
                <a:solidFill>
                  <a:schemeClr val="tx1"/>
                </a:solidFill>
                <a:effectLst/>
                <a:latin typeface="+mn-lt"/>
                <a:ea typeface="+mn-ea"/>
                <a:cs typeface="+mn-cs"/>
              </a:rPr>
              <a:t> can be found as a GPI-anchored protein, in certain cell types. Slc40a1 is regulated at many levels. </a:t>
            </a:r>
            <a:r>
              <a:rPr lang="en-US" sz="1200" b="0" i="0" kern="1200" dirty="0" err="1" smtClean="0">
                <a:solidFill>
                  <a:schemeClr val="tx1"/>
                </a:solidFill>
                <a:effectLst/>
                <a:latin typeface="+mn-lt"/>
                <a:ea typeface="+mn-ea"/>
                <a:cs typeface="+mn-cs"/>
              </a:rPr>
              <a:t>Hepcidin</a:t>
            </a:r>
            <a:r>
              <a:rPr lang="en-US" sz="1200" b="0" i="0" kern="1200" dirty="0" smtClean="0">
                <a:solidFill>
                  <a:schemeClr val="tx1"/>
                </a:solidFill>
                <a:effectLst/>
                <a:latin typeface="+mn-lt"/>
                <a:ea typeface="+mn-ea"/>
                <a:cs typeface="+mn-cs"/>
              </a:rPr>
              <a:t> (Hamp) binds to Slc40a1, resulting in its endocytosis and proteolysis. As such, it controls iron entry into the plasma from erythrocytes recycling macrophages, storage hepatocytes or dietary enterocytes, mediating the systemic regulation of iron homeostasis. Hamp is a </a:t>
            </a:r>
            <a:r>
              <a:rPr lang="en-US" sz="1200" b="0" i="0" kern="1200" dirty="0" err="1" smtClean="0">
                <a:solidFill>
                  <a:schemeClr val="tx1"/>
                </a:solidFill>
                <a:effectLst/>
                <a:latin typeface="+mn-lt"/>
                <a:ea typeface="+mn-ea"/>
                <a:cs typeface="+mn-cs"/>
              </a:rPr>
              <a:t>preprotein</a:t>
            </a:r>
            <a:r>
              <a:rPr lang="en-US" sz="1200" b="0" i="0" kern="1200" dirty="0" smtClean="0">
                <a:solidFill>
                  <a:schemeClr val="tx1"/>
                </a:solidFill>
                <a:effectLst/>
                <a:latin typeface="+mn-lt"/>
                <a:ea typeface="+mn-ea"/>
                <a:cs typeface="+mn-cs"/>
              </a:rPr>
              <a:t> whose post-translational cleavage gives rise to the 25 amino acid peptide secreted into the plasma, primarily by hepatocytes. Slc40a1 is also controlled at the transcriptional and post-transcriptional levels in a cell-specific manner. Slc40a1 mRNA contains a 5'UTR IRE (see the section on 'post-transcriptional control of iron homeostasis'); a number of other response elements are found in the promoter of the gene and appear to be isoform- specific. The Pcbp2 member of 'iron chaperones', (see the section on 'intracellular iron trafficking'), might deliver iron to Slc40a1.</a:t>
            </a:r>
          </a:p>
          <a:p>
            <a:r>
              <a:rPr lang="en-US" sz="1200" b="1" i="0" kern="1200" dirty="0" smtClean="0">
                <a:solidFill>
                  <a:schemeClr val="tx1"/>
                </a:solidFill>
                <a:effectLst/>
                <a:latin typeface="+mn-lt"/>
                <a:ea typeface="+mn-ea"/>
                <a:cs typeface="+mn-cs"/>
              </a:rPr>
              <a:t>Iron storage pathway</a:t>
            </a:r>
            <a:r>
              <a:rPr lang="en-US" sz="1200" b="0" i="0" kern="1200" dirty="0" smtClean="0">
                <a:solidFill>
                  <a:schemeClr val="tx1"/>
                </a:solidFill>
                <a:effectLst/>
                <a:latin typeface="+mn-lt"/>
                <a:ea typeface="+mn-ea"/>
                <a:cs typeface="+mn-cs"/>
              </a:rPr>
              <a:t>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The main iron storage protein is ferritin as a spherical cage-like multimeric complex comprising 24 units consisting of two types: heavy and light chains. Heavy (H, Fth1) and light chain (L, </a:t>
            </a:r>
            <a:r>
              <a:rPr lang="en-US" sz="1200" b="0" i="0" kern="1200" dirty="0" err="1" smtClean="0">
                <a:solidFill>
                  <a:schemeClr val="tx1"/>
                </a:solidFill>
                <a:effectLst/>
                <a:latin typeface="+mn-lt"/>
                <a:ea typeface="+mn-ea"/>
                <a:cs typeface="+mn-cs"/>
              </a:rPr>
              <a:t>Ftl</a:t>
            </a:r>
            <a:r>
              <a:rPr lang="en-US" sz="1200" b="0" i="0" kern="1200" dirty="0" smtClean="0">
                <a:solidFill>
                  <a:schemeClr val="tx1"/>
                </a:solidFill>
                <a:effectLst/>
                <a:latin typeface="+mn-lt"/>
                <a:ea typeface="+mn-ea"/>
                <a:cs typeface="+mn-cs"/>
              </a:rPr>
              <a:t>) ferritin subunits assemble in several </a:t>
            </a:r>
            <a:r>
              <a:rPr lang="en-US" sz="1200" b="0" i="0" kern="1200" dirty="0" err="1" smtClean="0">
                <a:solidFill>
                  <a:schemeClr val="tx1"/>
                </a:solidFill>
                <a:effectLst/>
                <a:latin typeface="+mn-lt"/>
                <a:ea typeface="+mn-ea"/>
                <a:cs typeface="+mn-cs"/>
              </a:rPr>
              <a:t>isoferritin</a:t>
            </a:r>
            <a:r>
              <a:rPr lang="en-US" sz="1200" b="0" i="0" kern="1200" dirty="0" smtClean="0">
                <a:solidFill>
                  <a:schemeClr val="tx1"/>
                </a:solidFill>
                <a:effectLst/>
                <a:latin typeface="+mn-lt"/>
                <a:ea typeface="+mn-ea"/>
                <a:cs typeface="+mn-cs"/>
              </a:rPr>
              <a:t> complexes with specific tissue distribution. For instance, L-rich ferritin in tissues with storage function (liver) or H-rich ferritin in tissue with elevated oxidative iron function (heart, brain). Mammalian ferritin is a hollow symmetrical complex whose cavity can store up to 4,500 iron atoms. The cage arranges with 2-, 3- and 4-fold symmetries. The iron entering ferritin is the ferrous form; it is oxidized to the ferric form required for deposition, by the oxidase activity of Fth1 (</a:t>
            </a:r>
            <a:r>
              <a:rPr lang="en-US" sz="1200" b="0" i="0" kern="1200" dirty="0" smtClean="0">
                <a:solidFill>
                  <a:schemeClr val="tx1"/>
                </a:solidFill>
                <a:effectLst/>
                <a:latin typeface="+mn-lt"/>
                <a:ea typeface="+mn-ea"/>
                <a:cs typeface="+mn-cs"/>
                <a:hlinkClick r:id="rId3"/>
              </a:rPr>
              <a:t>click to see the structure of wild-type human FTH1</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Ftl</a:t>
            </a:r>
            <a:r>
              <a:rPr lang="en-US" sz="1200" b="0" i="0" kern="1200" dirty="0" smtClean="0">
                <a:solidFill>
                  <a:schemeClr val="tx1"/>
                </a:solidFill>
                <a:effectLst/>
                <a:latin typeface="+mn-lt"/>
                <a:ea typeface="+mn-ea"/>
                <a:cs typeface="+mn-cs"/>
              </a:rPr>
              <a:t> binds ferric iron and promotes the later steps of core ferritin complex formation (</a:t>
            </a:r>
            <a:r>
              <a:rPr lang="en-US" sz="1200" b="0" i="0" kern="1200" dirty="0" smtClean="0">
                <a:solidFill>
                  <a:schemeClr val="tx1"/>
                </a:solidFill>
                <a:effectLst/>
                <a:latin typeface="+mn-lt"/>
                <a:ea typeface="+mn-ea"/>
                <a:cs typeface="+mn-cs"/>
                <a:hlinkClick r:id="rId4"/>
              </a:rPr>
              <a:t>click to access an entry to the human FTL structure</a:t>
            </a:r>
            <a:r>
              <a:rPr lang="en-US" sz="1200" b="0" i="0" kern="1200" dirty="0" smtClean="0">
                <a:solidFill>
                  <a:schemeClr val="tx1"/>
                </a:solidFill>
                <a:effectLst/>
                <a:latin typeface="+mn-lt"/>
                <a:ea typeface="+mn-ea"/>
                <a:cs typeface="+mn-cs"/>
              </a:rPr>
              <a:t>). The oxidized iron moves inside the cavity and hydrolyzes to a mineral form. Three crystalline phases - </a:t>
            </a:r>
            <a:r>
              <a:rPr lang="en-US" sz="1200" b="0" i="0" kern="1200" dirty="0" err="1" smtClean="0">
                <a:solidFill>
                  <a:schemeClr val="tx1"/>
                </a:solidFill>
                <a:effectLst/>
                <a:latin typeface="+mn-lt"/>
                <a:ea typeface="+mn-ea"/>
                <a:cs typeface="+mn-cs"/>
              </a:rPr>
              <a:t>ferrihydrite</a:t>
            </a:r>
            <a:r>
              <a:rPr lang="en-US" sz="1200" b="0" i="0" kern="1200" dirty="0" smtClean="0">
                <a:solidFill>
                  <a:schemeClr val="tx1"/>
                </a:solidFill>
                <a:effectLst/>
                <a:latin typeface="+mn-lt"/>
                <a:ea typeface="+mn-ea"/>
                <a:cs typeface="+mn-cs"/>
              </a:rPr>
              <a:t>, magnetite, and hematite, are present inside the cavity of the complex. Delivery of iron to ferritin is facilitated by members of the poly(</a:t>
            </a:r>
            <a:r>
              <a:rPr lang="en-US" sz="1200" b="0" i="0" kern="1200" dirty="0" err="1" smtClean="0">
                <a:solidFill>
                  <a:schemeClr val="tx1"/>
                </a:solidFill>
                <a:effectLst/>
                <a:latin typeface="+mn-lt"/>
                <a:ea typeface="+mn-ea"/>
                <a:cs typeface="+mn-cs"/>
              </a:rPr>
              <a:t>rC</a:t>
            </a:r>
            <a:r>
              <a:rPr lang="en-US" sz="1200" b="0" i="0" kern="1200" dirty="0" smtClean="0">
                <a:solidFill>
                  <a:schemeClr val="tx1"/>
                </a:solidFill>
                <a:effectLst/>
                <a:latin typeface="+mn-lt"/>
                <a:ea typeface="+mn-ea"/>
                <a:cs typeface="+mn-cs"/>
              </a:rPr>
              <a:t>) family (Pcbp1-4), particularly Pcbp1 and 2 (see 'intracellular iron trafficking' section). Ferritin iron is made available upon lysosomal degradation of ferritin subsequent to its recruitment to the </a:t>
            </a:r>
            <a:r>
              <a:rPr lang="en-US" sz="1200" b="0" i="0" kern="1200" dirty="0" err="1" smtClean="0">
                <a:solidFill>
                  <a:schemeClr val="tx1"/>
                </a:solidFill>
                <a:effectLst/>
                <a:latin typeface="+mn-lt"/>
                <a:ea typeface="+mn-ea"/>
                <a:cs typeface="+mn-cs"/>
              </a:rPr>
              <a:t>autophagosome</a:t>
            </a:r>
            <a:r>
              <a:rPr lang="en-US" sz="1200" b="0" i="0" kern="1200" dirty="0" smtClean="0">
                <a:solidFill>
                  <a:schemeClr val="tx1"/>
                </a:solidFill>
                <a:effectLst/>
                <a:latin typeface="+mn-lt"/>
                <a:ea typeface="+mn-ea"/>
                <a:cs typeface="+mn-cs"/>
              </a:rPr>
              <a:t>. Ncoa4, better known as a nuclear receptor coactivator, is greatly enriched in the </a:t>
            </a:r>
            <a:r>
              <a:rPr lang="en-US" sz="1200" b="0" i="0" kern="1200" dirty="0" err="1" smtClean="0">
                <a:solidFill>
                  <a:schemeClr val="tx1"/>
                </a:solidFill>
                <a:effectLst/>
                <a:latin typeface="+mn-lt"/>
                <a:ea typeface="+mn-ea"/>
                <a:cs typeface="+mn-cs"/>
              </a:rPr>
              <a:t>autophagosome</a:t>
            </a:r>
            <a:r>
              <a:rPr lang="en-US" sz="1200" b="0" i="0" kern="1200" dirty="0" smtClean="0">
                <a:solidFill>
                  <a:schemeClr val="tx1"/>
                </a:solidFill>
                <a:effectLst/>
                <a:latin typeface="+mn-lt"/>
                <a:ea typeface="+mn-ea"/>
                <a:cs typeface="+mn-cs"/>
              </a:rPr>
              <a:t>, binds ferritin and mediates its delivery to the </a:t>
            </a:r>
            <a:r>
              <a:rPr lang="en-US" sz="1200" b="0" i="0" kern="1200" dirty="0" err="1" smtClean="0">
                <a:solidFill>
                  <a:schemeClr val="tx1"/>
                </a:solidFill>
                <a:effectLst/>
                <a:latin typeface="+mn-lt"/>
                <a:ea typeface="+mn-ea"/>
                <a:cs typeface="+mn-cs"/>
              </a:rPr>
              <a:t>autophagosome</a:t>
            </a:r>
            <a:r>
              <a:rPr lang="en-US" sz="1200" b="0" i="0" kern="1200" dirty="0" smtClean="0">
                <a:solidFill>
                  <a:schemeClr val="tx1"/>
                </a:solidFill>
                <a:effectLst/>
                <a:latin typeface="+mn-lt"/>
                <a:ea typeface="+mn-ea"/>
                <a:cs typeface="+mn-cs"/>
              </a:rPr>
              <a:t>. In certain tissues, a mitochondrial ferritin (</a:t>
            </a:r>
            <a:r>
              <a:rPr lang="en-US" sz="1200" b="0" i="0" kern="1200" dirty="0" err="1" smtClean="0">
                <a:solidFill>
                  <a:schemeClr val="tx1"/>
                </a:solidFill>
                <a:effectLst/>
                <a:latin typeface="+mn-lt"/>
                <a:ea typeface="+mn-ea"/>
                <a:cs typeface="+mn-cs"/>
              </a:rPr>
              <a:t>Ftmt</a:t>
            </a:r>
            <a:r>
              <a:rPr lang="en-US" sz="1200" b="0" i="0" kern="1200" dirty="0" smtClean="0">
                <a:solidFill>
                  <a:schemeClr val="tx1"/>
                </a:solidFill>
                <a:effectLst/>
                <a:latin typeface="+mn-lt"/>
                <a:ea typeface="+mn-ea"/>
                <a:cs typeface="+mn-cs"/>
              </a:rPr>
              <a:t>) is expressed with sequence and structure, and ferroxidase center reminiscent of cytosolic ferritin. </a:t>
            </a:r>
            <a:r>
              <a:rPr lang="en-US" sz="1200" b="0" i="0" kern="1200" dirty="0" err="1" smtClean="0">
                <a:solidFill>
                  <a:schemeClr val="tx1"/>
                </a:solidFill>
                <a:effectLst/>
                <a:latin typeface="+mn-lt"/>
                <a:ea typeface="+mn-ea"/>
                <a:cs typeface="+mn-cs"/>
              </a:rPr>
              <a:t>Neuromelanin</a:t>
            </a:r>
            <a:r>
              <a:rPr lang="en-US" sz="1200" b="0" i="0" kern="1200" dirty="0" smtClean="0">
                <a:solidFill>
                  <a:schemeClr val="tx1"/>
                </a:solidFill>
                <a:effectLst/>
                <a:latin typeface="+mn-lt"/>
                <a:ea typeface="+mn-ea"/>
                <a:cs typeface="+mn-cs"/>
              </a:rPr>
              <a:t> (NM), a product of dopamine oxidation, can chelate various transition metals - iron, copper and zinc in particular. Iron is the most abundant amongst them and in the dopaminergic neurons of the substantia </a:t>
            </a:r>
            <a:r>
              <a:rPr lang="en-US" sz="1200" b="0" i="0" kern="1200" dirty="0" err="1" smtClean="0">
                <a:solidFill>
                  <a:schemeClr val="tx1"/>
                </a:solidFill>
                <a:effectLst/>
                <a:latin typeface="+mn-lt"/>
                <a:ea typeface="+mn-ea"/>
                <a:cs typeface="+mn-cs"/>
              </a:rPr>
              <a:t>nigra</a:t>
            </a:r>
            <a:r>
              <a:rPr lang="en-US" sz="1200" b="0" i="0" kern="1200" dirty="0" smtClean="0">
                <a:solidFill>
                  <a:schemeClr val="tx1"/>
                </a:solidFill>
                <a:effectLst/>
                <a:latin typeface="+mn-lt"/>
                <a:ea typeface="+mn-ea"/>
                <a:cs typeface="+mn-cs"/>
              </a:rPr>
              <a:t>, NM acts as a main iron storage.</a:t>
            </a:r>
          </a:p>
          <a:p>
            <a:r>
              <a:rPr lang="en-US" sz="1200" b="1" i="0" kern="1200" dirty="0" smtClean="0">
                <a:solidFill>
                  <a:schemeClr val="tx1"/>
                </a:solidFill>
                <a:effectLst/>
                <a:latin typeface="+mn-lt"/>
                <a:ea typeface="+mn-ea"/>
                <a:cs typeface="+mn-cs"/>
              </a:rPr>
              <a:t>Iron utilization pathway</a:t>
            </a:r>
            <a:r>
              <a:rPr lang="en-US" sz="1200" b="0" i="0" kern="1200" dirty="0" smtClean="0">
                <a:solidFill>
                  <a:schemeClr val="tx1"/>
                </a:solidFill>
                <a:effectLst/>
                <a:latin typeface="+mn-lt"/>
                <a:ea typeface="+mn-ea"/>
                <a:cs typeface="+mn-cs"/>
              </a:rPr>
              <a:t>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heme</a:t>
            </a:r>
            <a:r>
              <a:rPr lang="en-US" sz="1200" b="0" i="0" kern="1200" dirty="0" smtClean="0">
                <a:solidFill>
                  <a:schemeClr val="tx1"/>
                </a:solidFill>
                <a:effectLst/>
                <a:latin typeface="+mn-lt"/>
                <a:ea typeface="+mn-ea"/>
                <a:cs typeface="+mn-cs"/>
              </a:rPr>
              <a:t> biosynthetic pathway and the pathways of iron-sulfur cluster (ISC) formation are the main routes of iron utilization; ~75% of bulk iron is directed towards them. These multi-component systems are separately described and presented (click on the pathway icon(s)). Both systems are dependent upon mitochondria. </a:t>
            </a:r>
            <a:r>
              <a:rPr lang="en-US" sz="1200" b="0" i="0" kern="1200" dirty="0" err="1" smtClean="0">
                <a:solidFill>
                  <a:schemeClr val="tx1"/>
                </a:solidFill>
                <a:effectLst/>
                <a:latin typeface="+mn-lt"/>
                <a:ea typeface="+mn-ea"/>
                <a:cs typeface="+mn-cs"/>
              </a:rPr>
              <a:t>Heme</a:t>
            </a:r>
            <a:r>
              <a:rPr lang="en-US" sz="1200" b="0" i="0" kern="1200" dirty="0" smtClean="0">
                <a:solidFill>
                  <a:schemeClr val="tx1"/>
                </a:solidFill>
                <a:effectLst/>
                <a:latin typeface="+mn-lt"/>
                <a:ea typeface="+mn-ea"/>
                <a:cs typeface="+mn-cs"/>
              </a:rPr>
              <a:t> biosynthesis is initiated and finalized in the mitochondria, with several intermediate steps taking place in the cytosol. The subsequent delivery of </a:t>
            </a:r>
            <a:r>
              <a:rPr lang="en-US" sz="1200" b="0" i="0" kern="1200" dirty="0" err="1" smtClean="0">
                <a:solidFill>
                  <a:schemeClr val="tx1"/>
                </a:solidFill>
                <a:effectLst/>
                <a:latin typeface="+mn-lt"/>
                <a:ea typeface="+mn-ea"/>
                <a:cs typeface="+mn-cs"/>
              </a:rPr>
              <a:t>heme</a:t>
            </a:r>
            <a:r>
              <a:rPr lang="en-US" sz="1200" b="0" i="0" kern="1200" dirty="0" smtClean="0">
                <a:solidFill>
                  <a:schemeClr val="tx1"/>
                </a:solidFill>
                <a:effectLst/>
                <a:latin typeface="+mn-lt"/>
                <a:ea typeface="+mn-ea"/>
                <a:cs typeface="+mn-cs"/>
              </a:rPr>
              <a:t> to various compartments for association with </a:t>
            </a:r>
            <a:r>
              <a:rPr lang="en-US" sz="1200" b="0" i="0" kern="1200" dirty="0" err="1" smtClean="0">
                <a:solidFill>
                  <a:schemeClr val="tx1"/>
                </a:solidFill>
                <a:effectLst/>
                <a:latin typeface="+mn-lt"/>
                <a:ea typeface="+mn-ea"/>
                <a:cs typeface="+mn-cs"/>
              </a:rPr>
              <a:t>apoproteins</a:t>
            </a:r>
            <a:r>
              <a:rPr lang="en-US" sz="1200" b="0" i="0" kern="1200" dirty="0" smtClean="0">
                <a:solidFill>
                  <a:schemeClr val="tx1"/>
                </a:solidFill>
                <a:effectLst/>
                <a:latin typeface="+mn-lt"/>
                <a:ea typeface="+mn-ea"/>
                <a:cs typeface="+mn-cs"/>
              </a:rPr>
              <a:t> is not well understood. The steps involved in the assembly of iron-sulfur (Fe-S) clusters (ISC) and delivery to Fe-S proteins are part of mitochondrial ISC biogenesis and the connected cytosolic assembly (CIA) pathways; ISCs provide for the maturation all Fe-S proteins. A subset of mitochondrial ISC pathway, termed 'core' and the mitochondrial ISC transport are essential for the function of the CIA pathway.</a:t>
            </a:r>
          </a:p>
          <a:p>
            <a:r>
              <a:rPr lang="en-US" sz="1200" b="1" i="0" kern="1200" dirty="0" smtClean="0">
                <a:solidFill>
                  <a:schemeClr val="tx1"/>
                </a:solidFill>
                <a:effectLst/>
                <a:latin typeface="+mn-lt"/>
                <a:ea typeface="+mn-ea"/>
                <a:cs typeface="+mn-cs"/>
              </a:rPr>
              <a:t>Other important aspects </a:t>
            </a:r>
            <a:br>
              <a:rPr lang="en-US" sz="1200" b="1" i="0" kern="1200" dirty="0" smtClean="0">
                <a:solidFill>
                  <a:schemeClr val="tx1"/>
                </a:solidFill>
                <a:effectLst/>
                <a:latin typeface="+mn-lt"/>
                <a:ea typeface="+mn-ea"/>
                <a:cs typeface="+mn-cs"/>
              </a:rPr>
            </a:br>
            <a:r>
              <a:rPr lang="en-US" sz="1200" b="1" i="0" kern="1200" dirty="0" smtClean="0">
                <a:solidFill>
                  <a:schemeClr val="tx1"/>
                </a:solidFill>
                <a:effectLst/>
                <a:latin typeface="+mn-lt"/>
                <a:ea typeface="+mn-ea"/>
                <a:cs typeface="+mn-cs"/>
              </a:rPr>
              <a:t>Post-transcriptional control of iron homeostasis</a:t>
            </a:r>
            <a:r>
              <a:rPr lang="en-US" sz="1200" b="0" i="0" kern="1200" dirty="0" smtClean="0">
                <a:solidFill>
                  <a:schemeClr val="tx1"/>
                </a:solidFill>
                <a:effectLst/>
                <a:latin typeface="+mn-lt"/>
                <a:ea typeface="+mn-ea"/>
                <a:cs typeface="+mn-cs"/>
              </a:rPr>
              <a:t>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Genes important for iron metabolism and homeostasis contain 'iron response elements' (IRE) in their 5'- and 3'-UTR mRNA, forming stem-loop structures to which the iron regulatory proteins can bind. There are two such proteins: ACO1 (known as IRP1) and Ireb2 (known as IRP2). Under low iron conditions binding of IRPs to the IREs in the 5'-UTR inhibits translation, whereas binding to IREs in the 3'-UTR protects the transcripts from nuclease attack and degradation. Under high iron conditions, IRPs' binding capacity for IREs is decreased. mRNAs with 5'-UTR IREs can now be translated whereas those with 3'-UTR IREs are now subject to nuclease attack. In high iron conditions, Aco1 acquires an ISC (Aco1-ISC), which converts it to an </a:t>
            </a:r>
            <a:r>
              <a:rPr lang="en-US" sz="1200" b="0" i="0" kern="1200" dirty="0" err="1" smtClean="0">
                <a:solidFill>
                  <a:schemeClr val="tx1"/>
                </a:solidFill>
                <a:effectLst/>
                <a:latin typeface="+mn-lt"/>
                <a:ea typeface="+mn-ea"/>
                <a:cs typeface="+mn-cs"/>
              </a:rPr>
              <a:t>aconitase</a:t>
            </a:r>
            <a:r>
              <a:rPr lang="en-US" sz="1200" b="0" i="0" kern="1200" dirty="0" smtClean="0">
                <a:solidFill>
                  <a:schemeClr val="tx1"/>
                </a:solidFill>
                <a:effectLst/>
                <a:latin typeface="+mn-lt"/>
                <a:ea typeface="+mn-ea"/>
                <a:cs typeface="+mn-cs"/>
              </a:rPr>
              <a:t> incapable of binding IREs; Ireb2 is targeted to </a:t>
            </a:r>
            <a:r>
              <a:rPr lang="en-US" sz="1200" b="0" i="0" kern="1200" dirty="0" err="1" smtClean="0">
                <a:solidFill>
                  <a:schemeClr val="tx1"/>
                </a:solidFill>
                <a:effectLst/>
                <a:latin typeface="+mn-lt"/>
                <a:ea typeface="+mn-ea"/>
                <a:cs typeface="+mn-cs"/>
              </a:rPr>
              <a:t>proteasomal</a:t>
            </a:r>
            <a:r>
              <a:rPr lang="en-US" sz="1200" b="0" i="0" kern="1200" dirty="0" smtClean="0">
                <a:solidFill>
                  <a:schemeClr val="tx1"/>
                </a:solidFill>
                <a:effectLst/>
                <a:latin typeface="+mn-lt"/>
                <a:ea typeface="+mn-ea"/>
                <a:cs typeface="+mn-cs"/>
              </a:rPr>
              <a:t> degradation by the Fbxl5 E3 ligase system (Ireb2-deg). Examples of genes with 5'-UTR IREs include Fth1, </a:t>
            </a:r>
            <a:r>
              <a:rPr lang="en-US" sz="1200" b="0" i="0" kern="1200" dirty="0" err="1" smtClean="0">
                <a:solidFill>
                  <a:schemeClr val="tx1"/>
                </a:solidFill>
                <a:effectLst/>
                <a:latin typeface="+mn-lt"/>
                <a:ea typeface="+mn-ea"/>
                <a:cs typeface="+mn-cs"/>
              </a:rPr>
              <a:t>Ftl</a:t>
            </a:r>
            <a:r>
              <a:rPr lang="en-US" sz="1200" b="0" i="0" kern="1200" dirty="0" smtClean="0">
                <a:solidFill>
                  <a:schemeClr val="tx1"/>
                </a:solidFill>
                <a:effectLst/>
                <a:latin typeface="+mn-lt"/>
                <a:ea typeface="+mn-ea"/>
                <a:cs typeface="+mn-cs"/>
              </a:rPr>
              <a:t>, Slc40a1 (Fpn1) and Alas2 (involved in </a:t>
            </a:r>
            <a:r>
              <a:rPr lang="en-US" sz="1200" b="0" i="0" kern="1200" dirty="0" err="1" smtClean="0">
                <a:solidFill>
                  <a:schemeClr val="tx1"/>
                </a:solidFill>
                <a:effectLst/>
                <a:latin typeface="+mn-lt"/>
                <a:ea typeface="+mn-ea"/>
                <a:cs typeface="+mn-cs"/>
              </a:rPr>
              <a:t>heme</a:t>
            </a:r>
            <a:r>
              <a:rPr lang="en-US" sz="1200" b="0" i="0" kern="1200" dirty="0" smtClean="0">
                <a:solidFill>
                  <a:schemeClr val="tx1"/>
                </a:solidFill>
                <a:effectLst/>
                <a:latin typeface="+mn-lt"/>
                <a:ea typeface="+mn-ea"/>
                <a:cs typeface="+mn-cs"/>
              </a:rPr>
              <a:t> synthesis in erythrocytes); examples of genes with 3'-UTR IREs include Tfr1 and Slc11a2 (Dmt1). Some of these genes and others are also regulated at the transcriptional level by the hypoxia inducible factor.</a:t>
            </a:r>
          </a:p>
          <a:p>
            <a:r>
              <a:rPr lang="en-US" sz="1200" b="1" i="0" kern="1200" dirty="0" smtClean="0">
                <a:solidFill>
                  <a:schemeClr val="tx1"/>
                </a:solidFill>
                <a:effectLst/>
                <a:latin typeface="+mn-lt"/>
                <a:ea typeface="+mn-ea"/>
                <a:cs typeface="+mn-cs"/>
              </a:rPr>
              <a:t>Intracellular iron trafficking</a:t>
            </a:r>
            <a:r>
              <a:rPr lang="en-US" sz="1200" b="0" i="0" kern="1200" dirty="0" smtClean="0">
                <a:solidFill>
                  <a:schemeClr val="tx1"/>
                </a:solidFill>
                <a:effectLst/>
                <a:latin typeface="+mn-lt"/>
                <a:ea typeface="+mn-ea"/>
                <a:cs typeface="+mn-cs"/>
              </a:rPr>
              <a:t>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It has been shown that poly(</a:t>
            </a:r>
            <a:r>
              <a:rPr lang="en-US" sz="1200" b="0" i="0" kern="1200" dirty="0" err="1" smtClean="0">
                <a:solidFill>
                  <a:schemeClr val="tx1"/>
                </a:solidFill>
                <a:effectLst/>
                <a:latin typeface="+mn-lt"/>
                <a:ea typeface="+mn-ea"/>
                <a:cs typeface="+mn-cs"/>
              </a:rPr>
              <a:t>rC</a:t>
            </a:r>
            <a:r>
              <a:rPr lang="en-US" sz="1200" b="0" i="0" kern="1200" dirty="0" smtClean="0">
                <a:solidFill>
                  <a:schemeClr val="tx1"/>
                </a:solidFill>
                <a:effectLst/>
                <a:latin typeface="+mn-lt"/>
                <a:ea typeface="+mn-ea"/>
                <a:cs typeface="+mn-cs"/>
              </a:rPr>
              <a:t>) family members (Pcbp1-4) can act as chaperones for the intracellular trafficking of iron, in particular Pcbp1 and 2. They contain three highly conserved K homology (</a:t>
            </a:r>
            <a:r>
              <a:rPr lang="en-US" sz="1200" b="0" i="0" kern="1200" dirty="0" smtClean="0">
                <a:solidFill>
                  <a:schemeClr val="tx1"/>
                </a:solidFill>
                <a:effectLst/>
                <a:latin typeface="+mn-lt"/>
                <a:ea typeface="+mn-ea"/>
                <a:cs typeface="+mn-cs"/>
                <a:hlinkClick r:id="rId5"/>
              </a:rPr>
              <a:t>KH</a:t>
            </a:r>
            <a:r>
              <a:rPr lang="en-US" sz="1200" b="0" i="0" kern="1200" dirty="0" smtClean="0">
                <a:solidFill>
                  <a:schemeClr val="tx1"/>
                </a:solidFill>
                <a:effectLst/>
                <a:latin typeface="+mn-lt"/>
                <a:ea typeface="+mn-ea"/>
                <a:cs typeface="+mn-cs"/>
              </a:rPr>
              <a:t>) domains. The ~70 amino acid domain is found in many and diverse nucleic acid binding proteins. The expression of Pcbp3 and 4 is much lower than that of Pcbp1 and 2, and their tissue distribution more limited. Pcbp1 and 2 form a ternary complex with ferritin, the main storage system of iron; both chaperones are required for the formation of a stable complex. Pcbp1-3 can directly interact with ferritin; Pcpb4 may do so indirectly. Apo-Pcbp2 iron loading is mediated by its interaction with the Slc11a2 transporter; the second K domain binds the cytoplasmic N-terminal domain of the transporter. Pcbp2 might also deliver iron to the efflux Slc40a1 transporter. The iron loading mode of Pcbp1 remains to be established. Pcbp1 and 2 bind ferrous iron and can also interact with one another. </a:t>
            </a:r>
            <a:r>
              <a:rPr lang="en-US" sz="1200" b="0" i="0" kern="1200" dirty="0" err="1" smtClean="0">
                <a:solidFill>
                  <a:schemeClr val="tx1"/>
                </a:solidFill>
                <a:effectLst/>
                <a:latin typeface="+mn-lt"/>
                <a:ea typeface="+mn-ea"/>
                <a:cs typeface="+mn-cs"/>
              </a:rPr>
              <a:t>Pcbp</a:t>
            </a:r>
            <a:r>
              <a:rPr lang="en-US" sz="1200" b="0" i="0" kern="1200" dirty="0" smtClean="0">
                <a:solidFill>
                  <a:schemeClr val="tx1"/>
                </a:solidFill>
                <a:effectLst/>
                <a:latin typeface="+mn-lt"/>
                <a:ea typeface="+mn-ea"/>
                <a:cs typeface="+mn-cs"/>
              </a:rPr>
              <a:t> chaperones also deliver iron to non-</a:t>
            </a:r>
            <a:r>
              <a:rPr lang="en-US" sz="1200" b="0" i="0" kern="1200" dirty="0" err="1" smtClean="0">
                <a:solidFill>
                  <a:schemeClr val="tx1"/>
                </a:solidFill>
                <a:effectLst/>
                <a:latin typeface="+mn-lt"/>
                <a:ea typeface="+mn-ea"/>
                <a:cs typeface="+mn-cs"/>
              </a:rPr>
              <a:t>heme</a:t>
            </a:r>
            <a:r>
              <a:rPr lang="en-US" sz="1200" b="0" i="0" kern="1200" dirty="0" smtClean="0">
                <a:solidFill>
                  <a:schemeClr val="tx1"/>
                </a:solidFill>
                <a:effectLst/>
                <a:latin typeface="+mn-lt"/>
                <a:ea typeface="+mn-ea"/>
                <a:cs typeface="+mn-cs"/>
              </a:rPr>
              <a:t> iron-dependent proteins, such as the hydrolases regulating the hypoxia-inducible alpha levels (Egln1 known as PHD2 and Hif1an), or the </a:t>
            </a:r>
            <a:r>
              <a:rPr lang="en-US" sz="1200" b="0" i="0" kern="1200" dirty="0" err="1" smtClean="0">
                <a:solidFill>
                  <a:schemeClr val="tx1"/>
                </a:solidFill>
                <a:effectLst/>
                <a:latin typeface="+mn-lt"/>
                <a:ea typeface="+mn-ea"/>
                <a:cs typeface="+mn-cs"/>
              </a:rPr>
              <a:t>deoxyhypusine</a:t>
            </a:r>
            <a:r>
              <a:rPr lang="en-US" sz="1200" b="0" i="0" kern="1200" dirty="0" smtClean="0">
                <a:solidFill>
                  <a:schemeClr val="tx1"/>
                </a:solidFill>
                <a:effectLst/>
                <a:latin typeface="+mn-lt"/>
                <a:ea typeface="+mn-ea"/>
                <a:cs typeface="+mn-cs"/>
              </a:rPr>
              <a:t> hydrolase which modifies an eukaryotic initiation factor, thus allowing for the translation of </a:t>
            </a:r>
            <a:r>
              <a:rPr lang="en-US" sz="1200" b="0" i="0" kern="1200" dirty="0" err="1" smtClean="0">
                <a:solidFill>
                  <a:schemeClr val="tx1"/>
                </a:solidFill>
                <a:effectLst/>
                <a:latin typeface="+mn-lt"/>
                <a:ea typeface="+mn-ea"/>
                <a:cs typeface="+mn-cs"/>
              </a:rPr>
              <a:t>polyproline</a:t>
            </a:r>
            <a:r>
              <a:rPr lang="en-US" sz="1200" b="0" i="0" kern="1200" dirty="0" smtClean="0">
                <a:solidFill>
                  <a:schemeClr val="tx1"/>
                </a:solidFill>
                <a:effectLst/>
                <a:latin typeface="+mn-lt"/>
                <a:ea typeface="+mn-ea"/>
                <a:cs typeface="+mn-cs"/>
              </a:rPr>
              <a:t>-containing peptides. </a:t>
            </a:r>
          </a:p>
          <a:p>
            <a:endParaRPr lang="en-US" dirty="0"/>
          </a:p>
        </p:txBody>
      </p:sp>
      <p:sp>
        <p:nvSpPr>
          <p:cNvPr id="4" name="Slide Number Placeholder 3"/>
          <p:cNvSpPr>
            <a:spLocks noGrp="1"/>
          </p:cNvSpPr>
          <p:nvPr>
            <p:ph type="sldNum" sz="quarter" idx="10"/>
          </p:nvPr>
        </p:nvSpPr>
        <p:spPr/>
        <p:txBody>
          <a:bodyPr/>
          <a:lstStyle/>
          <a:p>
            <a:fld id="{2914E99A-3148-4A5F-AFF8-CE3C35604BE7}" type="slidenum">
              <a:rPr lang="en-US" smtClean="0"/>
              <a:t>31</a:t>
            </a:fld>
            <a:endParaRPr lang="en-US"/>
          </a:p>
        </p:txBody>
      </p:sp>
    </p:spTree>
    <p:extLst>
      <p:ext uri="{BB962C8B-B14F-4D97-AF65-F5344CB8AC3E}">
        <p14:creationId xmlns:p14="http://schemas.microsoft.com/office/powerpoint/2010/main" val="4221599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Receptor specificity of canonical and endocrine FGFs. The six subfamilies of signaling FGFs use either heparin-like molecules or Klotho molecules as cofactors for receptor binding. Data is derived from receptor activation assays using BaF3 cells, L6 myoblasts, or HEK293 cells transfected with individual splice variants of FGFRs or by direct binding studies.</a:t>
            </a:r>
            <a:r>
              <a:rPr lang="en-US" sz="1200" b="0" i="0" kern="1200" baseline="30000" dirty="0" smtClean="0">
                <a:solidFill>
                  <a:schemeClr val="tx1"/>
                </a:solidFill>
                <a:effectLst/>
                <a:latin typeface="+mn-lt"/>
                <a:ea typeface="+mn-ea"/>
                <a:cs typeface="+mn-cs"/>
                <a:hlinkClick r:id="rId3"/>
              </a:rPr>
              <a:t>140</a:t>
            </a:r>
            <a:r>
              <a:rPr lang="en-US" sz="1200" b="0" i="0" kern="1200" baseline="30000" dirty="0" smtClean="0">
                <a:solidFill>
                  <a:schemeClr val="tx1"/>
                </a:solidFill>
                <a:effectLst/>
                <a:latin typeface="+mn-lt"/>
                <a:ea typeface="+mn-ea"/>
                <a:cs typeface="+mn-cs"/>
              </a:rPr>
              <a:t>,</a:t>
            </a:r>
            <a:r>
              <a:rPr lang="en-US" sz="1200" b="0" i="0" kern="1200" baseline="30000" dirty="0" smtClean="0">
                <a:solidFill>
                  <a:schemeClr val="tx1"/>
                </a:solidFill>
                <a:effectLst/>
                <a:latin typeface="+mn-lt"/>
                <a:ea typeface="+mn-ea"/>
                <a:cs typeface="+mn-cs"/>
                <a:hlinkClick r:id="rId4"/>
              </a:rPr>
              <a:t>141</a:t>
            </a:r>
            <a:r>
              <a:rPr lang="en-US" sz="1200" b="0" i="0" kern="1200" baseline="30000" dirty="0" smtClean="0">
                <a:solidFill>
                  <a:schemeClr val="tx1"/>
                </a:solidFill>
                <a:effectLst/>
                <a:latin typeface="+mn-lt"/>
                <a:ea typeface="+mn-ea"/>
                <a:cs typeface="+mn-cs"/>
              </a:rPr>
              <a:t>,</a:t>
            </a:r>
            <a:r>
              <a:rPr lang="en-US" sz="1200" b="0" i="0" kern="1200" baseline="30000" dirty="0" smtClean="0">
                <a:solidFill>
                  <a:schemeClr val="tx1"/>
                </a:solidFill>
                <a:effectLst/>
                <a:latin typeface="+mn-lt"/>
                <a:ea typeface="+mn-ea"/>
                <a:cs typeface="+mn-cs"/>
                <a:hlinkClick r:id="rId5"/>
              </a:rPr>
              <a:t>162</a:t>
            </a:r>
            <a:r>
              <a:rPr lang="en-US" sz="1200" b="0" i="0" kern="1200" baseline="30000" dirty="0" smtClean="0">
                <a:solidFill>
                  <a:schemeClr val="tx1"/>
                </a:solidFill>
                <a:effectLst/>
                <a:latin typeface="+mn-lt"/>
                <a:ea typeface="+mn-ea"/>
                <a:cs typeface="+mn-cs"/>
              </a:rPr>
              <a:t>,</a:t>
            </a:r>
            <a:r>
              <a:rPr lang="en-US" sz="1200" b="0" i="0" kern="1200" baseline="30000" dirty="0" smtClean="0">
                <a:solidFill>
                  <a:schemeClr val="tx1"/>
                </a:solidFill>
                <a:effectLst/>
                <a:latin typeface="+mn-lt"/>
                <a:ea typeface="+mn-ea"/>
                <a:cs typeface="+mn-cs"/>
                <a:hlinkClick r:id="rId6"/>
              </a:rPr>
              <a:t>237</a:t>
            </a:r>
            <a:r>
              <a:rPr lang="en-US" sz="1200" b="0" i="0" kern="1200" baseline="30000" dirty="0" smtClean="0">
                <a:solidFill>
                  <a:schemeClr val="tx1"/>
                </a:solidFill>
                <a:effectLst/>
                <a:latin typeface="+mn-lt"/>
                <a:ea typeface="+mn-ea"/>
                <a:cs typeface="+mn-cs"/>
              </a:rPr>
              <a:t>,</a:t>
            </a:r>
            <a:r>
              <a:rPr lang="en-US" sz="1200" b="0" i="0" kern="1200" baseline="30000" dirty="0" smtClean="0">
                <a:solidFill>
                  <a:schemeClr val="tx1"/>
                </a:solidFill>
                <a:effectLst/>
                <a:latin typeface="+mn-lt"/>
                <a:ea typeface="+mn-ea"/>
                <a:cs typeface="+mn-cs"/>
                <a:hlinkClick r:id="rId7"/>
              </a:rPr>
              <a:t>238</a:t>
            </a:r>
            <a:r>
              <a:rPr lang="en-US" sz="1200" b="0" i="0" kern="1200" baseline="30000" dirty="0" smtClean="0">
                <a:solidFill>
                  <a:schemeClr val="tx1"/>
                </a:solidFill>
                <a:effectLst/>
                <a:latin typeface="+mn-lt"/>
                <a:ea typeface="+mn-ea"/>
                <a:cs typeface="+mn-cs"/>
              </a:rPr>
              <a:t>,</a:t>
            </a:r>
            <a:r>
              <a:rPr lang="en-US" sz="1200" b="0" i="0" kern="1200" baseline="30000" dirty="0" smtClean="0">
                <a:solidFill>
                  <a:schemeClr val="tx1"/>
                </a:solidFill>
                <a:effectLst/>
                <a:latin typeface="+mn-lt"/>
                <a:ea typeface="+mn-ea"/>
                <a:cs typeface="+mn-cs"/>
                <a:hlinkClick r:id="rId8"/>
              </a:rPr>
              <a:t>246</a:t>
            </a:r>
            <a:r>
              <a:rPr lang="en-US" sz="1200" b="0" i="0" kern="1200" baseline="30000" dirty="0" smtClean="0">
                <a:solidFill>
                  <a:schemeClr val="tx1"/>
                </a:solidFill>
                <a:effectLst/>
                <a:latin typeface="+mn-lt"/>
                <a:ea typeface="+mn-ea"/>
                <a:cs typeface="+mn-cs"/>
              </a:rPr>
              <a:t>–</a:t>
            </a:r>
            <a:r>
              <a:rPr lang="en-US" sz="1200" b="0" i="0" kern="1200" baseline="30000" dirty="0" smtClean="0">
                <a:solidFill>
                  <a:schemeClr val="tx1"/>
                </a:solidFill>
                <a:effectLst/>
                <a:latin typeface="+mn-lt"/>
                <a:ea typeface="+mn-ea"/>
                <a:cs typeface="+mn-cs"/>
                <a:hlinkClick r:id="rId9"/>
              </a:rPr>
              <a:t>254</a:t>
            </a:r>
            <a:r>
              <a:rPr lang="en-US" sz="1200" b="0" i="0" kern="1200" dirty="0" smtClean="0">
                <a:solidFill>
                  <a:schemeClr val="tx1"/>
                </a:solidFill>
                <a:effectLst/>
                <a:latin typeface="+mn-lt"/>
                <a:ea typeface="+mn-ea"/>
                <a:cs typeface="+mn-cs"/>
              </a:rPr>
              <a:t> FGFR4Δ is a two immunoglobulin-like domain form of FGFR4.</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2914E99A-3148-4A5F-AFF8-CE3C35604BE7}" type="slidenum">
              <a:rPr lang="en-US" smtClean="0"/>
              <a:t>37</a:t>
            </a:fld>
            <a:endParaRPr lang="en-US"/>
          </a:p>
        </p:txBody>
      </p:sp>
    </p:spTree>
    <p:extLst>
      <p:ext uri="{BB962C8B-B14F-4D97-AF65-F5344CB8AC3E}">
        <p14:creationId xmlns:p14="http://schemas.microsoft.com/office/powerpoint/2010/main" val="1281970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gdc-client.exe download -m \\mcrfnas2\bigdata\Genetic\Projects\shg047\LIHC\gdc_manifest.2018-01-11T01_08_53.324183.txt -d \\mcrfnas2\bigdata\Genetic\Projects\shg047\LIHC\</a:t>
            </a:r>
          </a:p>
          <a:p>
            <a:endParaRPr lang="en-US" dirty="0"/>
          </a:p>
        </p:txBody>
      </p:sp>
      <p:sp>
        <p:nvSpPr>
          <p:cNvPr id="4" name="Slide Number Placeholder 3"/>
          <p:cNvSpPr>
            <a:spLocks noGrp="1"/>
          </p:cNvSpPr>
          <p:nvPr>
            <p:ph type="sldNum" sz="quarter" idx="10"/>
          </p:nvPr>
        </p:nvSpPr>
        <p:spPr/>
        <p:txBody>
          <a:bodyPr/>
          <a:lstStyle/>
          <a:p>
            <a:fld id="{2914E99A-3148-4A5F-AFF8-CE3C35604BE7}" type="slidenum">
              <a:rPr lang="en-US" smtClean="0"/>
              <a:t>45</a:t>
            </a:fld>
            <a:endParaRPr lang="en-US"/>
          </a:p>
        </p:txBody>
      </p:sp>
    </p:spTree>
    <p:extLst>
      <p:ext uri="{BB962C8B-B14F-4D97-AF65-F5344CB8AC3E}">
        <p14:creationId xmlns:p14="http://schemas.microsoft.com/office/powerpoint/2010/main" val="1750132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4A7AAC3-B8BC-49D1-A6BC-83DEE38B0467}" type="datetimeFigureOut">
              <a:rPr lang="en-US" smtClean="0"/>
              <a:t>2/26/2018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BEC975-0025-4120-A2DF-9E6AC92A96B7}" type="slidenum">
              <a:rPr lang="en-US" smtClean="0"/>
              <a:t>‹#›</a:t>
            </a:fld>
            <a:endParaRPr lang="en-US"/>
          </a:p>
        </p:txBody>
      </p:sp>
    </p:spTree>
    <p:extLst>
      <p:ext uri="{BB962C8B-B14F-4D97-AF65-F5344CB8AC3E}">
        <p14:creationId xmlns:p14="http://schemas.microsoft.com/office/powerpoint/2010/main" val="2182414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A7AAC3-B8BC-49D1-A6BC-83DEE38B0467}" type="datetimeFigureOut">
              <a:rPr lang="en-US" smtClean="0"/>
              <a:t>2/26/2018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BEC975-0025-4120-A2DF-9E6AC92A96B7}" type="slidenum">
              <a:rPr lang="en-US" smtClean="0"/>
              <a:t>‹#›</a:t>
            </a:fld>
            <a:endParaRPr lang="en-US"/>
          </a:p>
        </p:txBody>
      </p:sp>
    </p:spTree>
    <p:extLst>
      <p:ext uri="{BB962C8B-B14F-4D97-AF65-F5344CB8AC3E}">
        <p14:creationId xmlns:p14="http://schemas.microsoft.com/office/powerpoint/2010/main" val="39064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A7AAC3-B8BC-49D1-A6BC-83DEE38B0467}" type="datetimeFigureOut">
              <a:rPr lang="en-US" smtClean="0"/>
              <a:t>2/26/2018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BEC975-0025-4120-A2DF-9E6AC92A96B7}" type="slidenum">
              <a:rPr lang="en-US" smtClean="0"/>
              <a:t>‹#›</a:t>
            </a:fld>
            <a:endParaRPr lang="en-US"/>
          </a:p>
        </p:txBody>
      </p:sp>
    </p:spTree>
    <p:extLst>
      <p:ext uri="{BB962C8B-B14F-4D97-AF65-F5344CB8AC3E}">
        <p14:creationId xmlns:p14="http://schemas.microsoft.com/office/powerpoint/2010/main" val="1286239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A7AAC3-B8BC-49D1-A6BC-83DEE38B0467}" type="datetimeFigureOut">
              <a:rPr lang="en-US" smtClean="0"/>
              <a:t>2/26/2018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BEC975-0025-4120-A2DF-9E6AC92A96B7}" type="slidenum">
              <a:rPr lang="en-US" smtClean="0"/>
              <a:t>‹#›</a:t>
            </a:fld>
            <a:endParaRPr lang="en-US"/>
          </a:p>
        </p:txBody>
      </p:sp>
    </p:spTree>
    <p:extLst>
      <p:ext uri="{BB962C8B-B14F-4D97-AF65-F5344CB8AC3E}">
        <p14:creationId xmlns:p14="http://schemas.microsoft.com/office/powerpoint/2010/main" val="948503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4A7AAC3-B8BC-49D1-A6BC-83DEE38B0467}" type="datetimeFigureOut">
              <a:rPr lang="en-US" smtClean="0"/>
              <a:t>2/26/2018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BEC975-0025-4120-A2DF-9E6AC92A96B7}" type="slidenum">
              <a:rPr lang="en-US" smtClean="0"/>
              <a:t>‹#›</a:t>
            </a:fld>
            <a:endParaRPr lang="en-US"/>
          </a:p>
        </p:txBody>
      </p:sp>
    </p:spTree>
    <p:extLst>
      <p:ext uri="{BB962C8B-B14F-4D97-AF65-F5344CB8AC3E}">
        <p14:creationId xmlns:p14="http://schemas.microsoft.com/office/powerpoint/2010/main" val="3861296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4A7AAC3-B8BC-49D1-A6BC-83DEE38B0467}" type="datetimeFigureOut">
              <a:rPr lang="en-US" smtClean="0"/>
              <a:t>2/26/2018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BEC975-0025-4120-A2DF-9E6AC92A96B7}" type="slidenum">
              <a:rPr lang="en-US" smtClean="0"/>
              <a:t>‹#›</a:t>
            </a:fld>
            <a:endParaRPr lang="en-US"/>
          </a:p>
        </p:txBody>
      </p:sp>
    </p:spTree>
    <p:extLst>
      <p:ext uri="{BB962C8B-B14F-4D97-AF65-F5344CB8AC3E}">
        <p14:creationId xmlns:p14="http://schemas.microsoft.com/office/powerpoint/2010/main" val="29957163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4A7AAC3-B8BC-49D1-A6BC-83DEE38B0467}" type="datetimeFigureOut">
              <a:rPr lang="en-US" smtClean="0"/>
              <a:t>2/26/2018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FBEC975-0025-4120-A2DF-9E6AC92A96B7}" type="slidenum">
              <a:rPr lang="en-US" smtClean="0"/>
              <a:t>‹#›</a:t>
            </a:fld>
            <a:endParaRPr lang="en-US"/>
          </a:p>
        </p:txBody>
      </p:sp>
    </p:spTree>
    <p:extLst>
      <p:ext uri="{BB962C8B-B14F-4D97-AF65-F5344CB8AC3E}">
        <p14:creationId xmlns:p14="http://schemas.microsoft.com/office/powerpoint/2010/main" val="2640944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4A7AAC3-B8BC-49D1-A6BC-83DEE38B0467}" type="datetimeFigureOut">
              <a:rPr lang="en-US" smtClean="0"/>
              <a:t>2/26/2018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FBEC975-0025-4120-A2DF-9E6AC92A96B7}" type="slidenum">
              <a:rPr lang="en-US" smtClean="0"/>
              <a:t>‹#›</a:t>
            </a:fld>
            <a:endParaRPr lang="en-US"/>
          </a:p>
        </p:txBody>
      </p:sp>
    </p:spTree>
    <p:extLst>
      <p:ext uri="{BB962C8B-B14F-4D97-AF65-F5344CB8AC3E}">
        <p14:creationId xmlns:p14="http://schemas.microsoft.com/office/powerpoint/2010/main" val="4294358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A7AAC3-B8BC-49D1-A6BC-83DEE38B0467}" type="datetimeFigureOut">
              <a:rPr lang="en-US" smtClean="0"/>
              <a:t>2/26/2018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FBEC975-0025-4120-A2DF-9E6AC92A96B7}" type="slidenum">
              <a:rPr lang="en-US" smtClean="0"/>
              <a:t>‹#›</a:t>
            </a:fld>
            <a:endParaRPr lang="en-US"/>
          </a:p>
        </p:txBody>
      </p:sp>
    </p:spTree>
    <p:extLst>
      <p:ext uri="{BB962C8B-B14F-4D97-AF65-F5344CB8AC3E}">
        <p14:creationId xmlns:p14="http://schemas.microsoft.com/office/powerpoint/2010/main" val="303244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A7AAC3-B8BC-49D1-A6BC-83DEE38B0467}" type="datetimeFigureOut">
              <a:rPr lang="en-US" smtClean="0"/>
              <a:t>2/26/2018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BEC975-0025-4120-A2DF-9E6AC92A96B7}" type="slidenum">
              <a:rPr lang="en-US" smtClean="0"/>
              <a:t>‹#›</a:t>
            </a:fld>
            <a:endParaRPr lang="en-US"/>
          </a:p>
        </p:txBody>
      </p:sp>
    </p:spTree>
    <p:extLst>
      <p:ext uri="{BB962C8B-B14F-4D97-AF65-F5344CB8AC3E}">
        <p14:creationId xmlns:p14="http://schemas.microsoft.com/office/powerpoint/2010/main" val="2991841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A7AAC3-B8BC-49D1-A6BC-83DEE38B0467}" type="datetimeFigureOut">
              <a:rPr lang="en-US" smtClean="0"/>
              <a:t>2/26/2018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BEC975-0025-4120-A2DF-9E6AC92A96B7}" type="slidenum">
              <a:rPr lang="en-US" smtClean="0"/>
              <a:t>‹#›</a:t>
            </a:fld>
            <a:endParaRPr lang="en-US"/>
          </a:p>
        </p:txBody>
      </p:sp>
    </p:spTree>
    <p:extLst>
      <p:ext uri="{BB962C8B-B14F-4D97-AF65-F5344CB8AC3E}">
        <p14:creationId xmlns:p14="http://schemas.microsoft.com/office/powerpoint/2010/main" val="3045673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A7AAC3-B8BC-49D1-A6BC-83DEE38B0467}" type="datetimeFigureOut">
              <a:rPr lang="en-US" smtClean="0"/>
              <a:t>2/26/2018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BEC975-0025-4120-A2DF-9E6AC92A96B7}" type="slidenum">
              <a:rPr lang="en-US" smtClean="0"/>
              <a:t>‹#›</a:t>
            </a:fld>
            <a:endParaRPr lang="en-US"/>
          </a:p>
        </p:txBody>
      </p:sp>
    </p:spTree>
    <p:extLst>
      <p:ext uri="{BB962C8B-B14F-4D97-AF65-F5344CB8AC3E}">
        <p14:creationId xmlns:p14="http://schemas.microsoft.com/office/powerpoint/2010/main" val="11964623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hyperlink" Target="https://www.ncbi.nlm.nih.gov/entrez/eutils/elink.fcgi?dbfrom=pubmed&amp;retmode=ref&amp;cmd=prlinks&amp;id=20385424"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www.genomernai.org/ExternalLink/stableid/GR00363-A" TargetMode="External"/><Relationship Id="rId5" Type="http://schemas.openxmlformats.org/officeDocument/2006/relationships/hyperlink" Target="http://www.genomernai.org/ExternalLink/stableid/GR00232-A-1" TargetMode="Externa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hyperlink" Target="http://www.genomernai.org/ExternalLink/stableid/GR00232-A-1" TargetMode="External"/><Relationship Id="rId2" Type="http://schemas.openxmlformats.org/officeDocument/2006/relationships/hyperlink" Target="http://www.genomernai.org/ExternalLink/stableid/GR00363-A" TargetMode="External"/><Relationship Id="rId1" Type="http://schemas.openxmlformats.org/officeDocument/2006/relationships/slideLayout" Target="../slideLayouts/slideLayout7.xml"/><Relationship Id="rId5" Type="http://schemas.openxmlformats.org/officeDocument/2006/relationships/hyperlink" Target="http://www.genomernai.org/ExternalLink/stableid/GR00356-A-3" TargetMode="External"/><Relationship Id="rId4" Type="http://schemas.openxmlformats.org/officeDocument/2006/relationships/hyperlink" Target="http://www.genomernai.org/ExternalLink/stableid/GR00253-A"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s://en.wikipedia.org/wiki/Transferrin" TargetMode="External"/><Relationship Id="rId7" Type="http://schemas.openxmlformats.org/officeDocument/2006/relationships/hyperlink" Target="https://en.wikipedia.org/wiki/Metabolism"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en.wikipedia.org/wiki/Metalloprotein" TargetMode="External"/><Relationship Id="rId5" Type="http://schemas.openxmlformats.org/officeDocument/2006/relationships/hyperlink" Target="https://en.wikipedia.org/wiki/Carrier_protein" TargetMode="External"/><Relationship Id="rId4" Type="http://schemas.openxmlformats.org/officeDocument/2006/relationships/hyperlink" Target="https://en.wikipedia.org/wiki/Lactoferrin"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hyperlink" Target="https://en.wikipedia.org/wiki/Transferrin" TargetMode="External"/><Relationship Id="rId7" Type="http://schemas.openxmlformats.org/officeDocument/2006/relationships/hyperlink" Target="https://en.wikipedia.org/wiki/Metabolism"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en.wikipedia.org/wiki/Metalloprotein" TargetMode="External"/><Relationship Id="rId5" Type="http://schemas.openxmlformats.org/officeDocument/2006/relationships/hyperlink" Target="https://en.wikipedia.org/wiki/Carrier_protein" TargetMode="External"/><Relationship Id="rId4" Type="http://schemas.openxmlformats.org/officeDocument/2006/relationships/hyperlink" Target="https://en.wikipedia.org/wiki/Lactoferrin"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www.genomernai.org/ExternalLink/stableid/GR00386-A-2" TargetMode="External"/><Relationship Id="rId2" Type="http://schemas.openxmlformats.org/officeDocument/2006/relationships/hyperlink" Target="http://www.genomernai.org/ExternalLink/stableid/GR00249-S" TargetMode="Externa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54.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www.genome.ad.jp/kegg-bin/show_pathway?hsa04810+2251" TargetMode="External"/><Relationship Id="rId2" Type="http://schemas.openxmlformats.org/officeDocument/2006/relationships/hyperlink" Target="http://www.genome.ad.jp/kegg-bin/show_pathway?hsa04010+2251" TargetMode="External"/><Relationship Id="rId1" Type="http://schemas.openxmlformats.org/officeDocument/2006/relationships/slideLayout" Target="../slideLayouts/slideLayout7.xml"/><Relationship Id="rId5" Type="http://schemas.openxmlformats.org/officeDocument/2006/relationships/hyperlink" Target="http://www.genome.ad.jp/kegg-bin/show_pathway?hsa05218+2251" TargetMode="External"/><Relationship Id="rId4" Type="http://schemas.openxmlformats.org/officeDocument/2006/relationships/hyperlink" Target="http://www.genome.ad.jp/kegg-bin/show_pathway?hsa05200+2251"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5800" y="1447800"/>
            <a:ext cx="7391400" cy="2862322"/>
          </a:xfrm>
          <a:prstGeom prst="rect">
            <a:avLst/>
          </a:prstGeom>
          <a:noFill/>
        </p:spPr>
        <p:txBody>
          <a:bodyPr wrap="square" rtlCol="0">
            <a:spAutoFit/>
          </a:bodyPr>
          <a:lstStyle/>
          <a:p>
            <a:pPr algn="ctr"/>
            <a:r>
              <a:rPr lang="en-US" sz="2000" dirty="0" smtClean="0">
                <a:latin typeface="Arial Black" panose="020B0A04020102020204" pitchFamily="34" charset="0"/>
              </a:rPr>
              <a:t>The use of gene-based functional exome scans for compound heterozygosity with application to hemochromatosis</a:t>
            </a:r>
          </a:p>
          <a:p>
            <a:pPr algn="ctr"/>
            <a:endParaRPr lang="en-US" sz="2000" dirty="0">
              <a:latin typeface="Arial Black" panose="020B0A04020102020204" pitchFamily="34" charset="0"/>
            </a:endParaRPr>
          </a:p>
          <a:p>
            <a:pPr algn="ctr"/>
            <a:endParaRPr lang="en-US" sz="2000" dirty="0" smtClean="0">
              <a:latin typeface="Arial Black" panose="020B0A04020102020204" pitchFamily="34" charset="0"/>
            </a:endParaRPr>
          </a:p>
          <a:p>
            <a:pPr algn="ctr"/>
            <a:r>
              <a:rPr lang="en-US" sz="2000" dirty="0" smtClean="0">
                <a:latin typeface="Arial Black" panose="020B0A04020102020204" pitchFamily="34" charset="0"/>
              </a:rPr>
              <a:t>Shicheng Guo</a:t>
            </a:r>
          </a:p>
          <a:p>
            <a:pPr algn="ctr"/>
            <a:r>
              <a:rPr lang="en-US" sz="2000" dirty="0">
                <a:latin typeface="Arial Black" panose="020B0A04020102020204" pitchFamily="34" charset="0"/>
              </a:rPr>
              <a:t>Steven Schrodi</a:t>
            </a:r>
          </a:p>
          <a:p>
            <a:pPr algn="ctr"/>
            <a:r>
              <a:rPr lang="en-US" sz="2000" dirty="0" smtClean="0">
                <a:latin typeface="Arial Black" panose="020B0A04020102020204" pitchFamily="34" charset="0"/>
              </a:rPr>
              <a:t>……..</a:t>
            </a:r>
          </a:p>
          <a:p>
            <a:pPr algn="ctr"/>
            <a:r>
              <a:rPr lang="en-US" sz="2000" dirty="0" smtClean="0">
                <a:latin typeface="Arial Black" panose="020B0A04020102020204" pitchFamily="34" charset="0"/>
              </a:rPr>
              <a:t>2018/01/18</a:t>
            </a:r>
            <a:endParaRPr lang="en-US" sz="2000" dirty="0">
              <a:latin typeface="Arial Black" panose="020B0A04020102020204" pitchFamily="34" charset="0"/>
            </a:endParaRPr>
          </a:p>
        </p:txBody>
      </p:sp>
      <p:sp>
        <p:nvSpPr>
          <p:cNvPr id="3" name="TextBox 2"/>
          <p:cNvSpPr txBox="1"/>
          <p:nvPr/>
        </p:nvSpPr>
        <p:spPr>
          <a:xfrm>
            <a:off x="685800" y="5029200"/>
            <a:ext cx="7391400" cy="400110"/>
          </a:xfrm>
          <a:prstGeom prst="rect">
            <a:avLst/>
          </a:prstGeom>
          <a:noFill/>
        </p:spPr>
        <p:txBody>
          <a:bodyPr wrap="square" rtlCol="0">
            <a:spAutoFit/>
          </a:bodyPr>
          <a:lstStyle/>
          <a:p>
            <a:r>
              <a:rPr lang="en-US" sz="2000" dirty="0" smtClean="0"/>
              <a:t>Nature Genetics (Letters / Technical Reports)</a:t>
            </a:r>
            <a:endParaRPr lang="en-US" sz="2000" dirty="0">
              <a:latin typeface="Arial Black" panose="020B0A04020102020204" pitchFamily="34" charset="0"/>
            </a:endParaRPr>
          </a:p>
        </p:txBody>
      </p:sp>
    </p:spTree>
    <p:extLst>
      <p:ext uri="{BB962C8B-B14F-4D97-AF65-F5344CB8AC3E}">
        <p14:creationId xmlns:p14="http://schemas.microsoft.com/office/powerpoint/2010/main" val="463409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5159" y="241816"/>
            <a:ext cx="5625130" cy="369332"/>
          </a:xfrm>
          <a:prstGeom prst="rect">
            <a:avLst/>
          </a:prstGeom>
        </p:spPr>
        <p:txBody>
          <a:bodyPr wrap="none">
            <a:spAutoFit/>
          </a:bodyPr>
          <a:lstStyle/>
          <a:p>
            <a:pPr algn="ctr"/>
            <a:r>
              <a:rPr lang="en-US" dirty="0">
                <a:latin typeface="Arial Black" panose="020B0A04020102020204" pitchFamily="34" charset="0"/>
              </a:rPr>
              <a:t>Result </a:t>
            </a:r>
            <a:r>
              <a:rPr lang="en-US" dirty="0" smtClean="0">
                <a:latin typeface="Arial Black" panose="020B0A04020102020204" pitchFamily="34" charset="0"/>
              </a:rPr>
              <a:t>3: FGF6 Gene knock-out mice model</a:t>
            </a:r>
          </a:p>
        </p:txBody>
      </p:sp>
      <p:pic>
        <p:nvPicPr>
          <p:cNvPr id="4098" name="Picture 2" descr="Image result for immunohistochemistry iron metabolis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 y="1155621"/>
            <a:ext cx="4221022" cy="2961017"/>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4" descr="Image result for immunohistochemistry Musc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Image result for immunohistochemistry Muscl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1315616"/>
            <a:ext cx="3429000" cy="2721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5991225" y="4190695"/>
            <a:ext cx="859531" cy="369332"/>
          </a:xfrm>
          <a:prstGeom prst="rect">
            <a:avLst/>
          </a:prstGeom>
        </p:spPr>
        <p:txBody>
          <a:bodyPr wrap="none">
            <a:spAutoFit/>
          </a:bodyPr>
          <a:lstStyle/>
          <a:p>
            <a:r>
              <a:rPr lang="en-US" dirty="0" smtClean="0"/>
              <a:t>Muscle</a:t>
            </a:r>
            <a:endParaRPr lang="en-US" dirty="0"/>
          </a:p>
        </p:txBody>
      </p:sp>
      <p:sp>
        <p:nvSpPr>
          <p:cNvPr id="11" name="Rectangle 10"/>
          <p:cNvSpPr/>
          <p:nvPr/>
        </p:nvSpPr>
        <p:spPr>
          <a:xfrm>
            <a:off x="491498" y="5233095"/>
            <a:ext cx="7264874" cy="923330"/>
          </a:xfrm>
          <a:prstGeom prst="rect">
            <a:avLst/>
          </a:prstGeom>
        </p:spPr>
        <p:txBody>
          <a:bodyPr wrap="none">
            <a:spAutoFit/>
          </a:bodyPr>
          <a:lstStyle/>
          <a:p>
            <a:r>
              <a:rPr lang="en-US" dirty="0" smtClean="0"/>
              <a:t>Answer the question: </a:t>
            </a:r>
          </a:p>
          <a:p>
            <a:endParaRPr lang="en-US" dirty="0" smtClean="0"/>
          </a:p>
          <a:p>
            <a:r>
              <a:rPr lang="en-US" dirty="0" smtClean="0"/>
              <a:t>FGF6 most significantly play iron overload roles in muscle or liver or both?   </a:t>
            </a:r>
            <a:endParaRPr lang="en-US" dirty="0"/>
          </a:p>
        </p:txBody>
      </p:sp>
      <p:sp>
        <p:nvSpPr>
          <p:cNvPr id="12" name="Rectangle 11"/>
          <p:cNvSpPr/>
          <p:nvPr/>
        </p:nvSpPr>
        <p:spPr>
          <a:xfrm>
            <a:off x="1802773" y="4198077"/>
            <a:ext cx="632866" cy="369332"/>
          </a:xfrm>
          <a:prstGeom prst="rect">
            <a:avLst/>
          </a:prstGeom>
        </p:spPr>
        <p:txBody>
          <a:bodyPr wrap="none">
            <a:spAutoFit/>
          </a:bodyPr>
          <a:lstStyle/>
          <a:p>
            <a:r>
              <a:rPr lang="en-US" dirty="0" smtClean="0"/>
              <a:t>Liver</a:t>
            </a:r>
            <a:endParaRPr lang="en-US" dirty="0"/>
          </a:p>
        </p:txBody>
      </p:sp>
      <p:sp>
        <p:nvSpPr>
          <p:cNvPr id="13" name="Rectangle 12"/>
          <p:cNvSpPr/>
          <p:nvPr/>
        </p:nvSpPr>
        <p:spPr>
          <a:xfrm>
            <a:off x="510548" y="4639749"/>
            <a:ext cx="7792646" cy="369332"/>
          </a:xfrm>
          <a:prstGeom prst="rect">
            <a:avLst/>
          </a:prstGeom>
        </p:spPr>
        <p:txBody>
          <a:bodyPr wrap="none">
            <a:spAutoFit/>
          </a:bodyPr>
          <a:lstStyle/>
          <a:p>
            <a:r>
              <a:rPr lang="en-US" b="1" dirty="0" smtClean="0">
                <a:solidFill>
                  <a:srgbClr val="00B050"/>
                </a:solidFill>
              </a:rPr>
              <a:t>Figure 3: immunohistochemistry to show Iron quantification in different  tissues</a:t>
            </a:r>
            <a:endParaRPr lang="en-US" dirty="0"/>
          </a:p>
        </p:txBody>
      </p:sp>
    </p:spTree>
    <p:extLst>
      <p:ext uri="{BB962C8B-B14F-4D97-AF65-F5344CB8AC3E}">
        <p14:creationId xmlns:p14="http://schemas.microsoft.com/office/powerpoint/2010/main" val="7332274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2370"/>
          <a:stretch/>
        </p:blipFill>
        <p:spPr bwMode="auto">
          <a:xfrm>
            <a:off x="152400" y="1447800"/>
            <a:ext cx="5638800" cy="281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976474" y="132753"/>
            <a:ext cx="7100726" cy="923330"/>
          </a:xfrm>
          <a:prstGeom prst="rect">
            <a:avLst/>
          </a:prstGeom>
        </p:spPr>
        <p:txBody>
          <a:bodyPr wrap="none">
            <a:spAutoFit/>
          </a:bodyPr>
          <a:lstStyle/>
          <a:p>
            <a:pPr algn="ctr"/>
            <a:r>
              <a:rPr lang="en-US" dirty="0">
                <a:latin typeface="Arial Black" panose="020B0A04020102020204" pitchFamily="34" charset="0"/>
              </a:rPr>
              <a:t>Result 4: FGF6 depression and cancer iron metabolism</a:t>
            </a:r>
          </a:p>
          <a:p>
            <a:pPr algn="ctr"/>
            <a:endParaRPr lang="en-US" b="1" dirty="0" smtClean="0"/>
          </a:p>
          <a:p>
            <a:pPr algn="ctr"/>
            <a:r>
              <a:rPr lang="en-US" b="1" dirty="0" smtClean="0"/>
              <a:t>FGF6 depression and cancer cellular </a:t>
            </a:r>
            <a:r>
              <a:rPr lang="en-US" b="1" dirty="0"/>
              <a:t>nutrient</a:t>
            </a:r>
          </a:p>
        </p:txBody>
      </p:sp>
      <p:sp>
        <p:nvSpPr>
          <p:cNvPr id="3" name="Rectangle 2"/>
          <p:cNvSpPr/>
          <p:nvPr/>
        </p:nvSpPr>
        <p:spPr>
          <a:xfrm>
            <a:off x="450850" y="5105400"/>
            <a:ext cx="7543800" cy="1477328"/>
          </a:xfrm>
          <a:prstGeom prst="rect">
            <a:avLst/>
          </a:prstGeom>
        </p:spPr>
        <p:txBody>
          <a:bodyPr wrap="square">
            <a:spAutoFit/>
          </a:bodyPr>
          <a:lstStyle/>
          <a:p>
            <a:r>
              <a:rPr lang="en-US" b="1" dirty="0"/>
              <a:t>Fe is an essential cellular nutrient that is critical for DNA </a:t>
            </a:r>
            <a:r>
              <a:rPr lang="en-US" b="1" dirty="0" smtClean="0"/>
              <a:t>synthesis and therefore cancer need more Fe</a:t>
            </a:r>
          </a:p>
          <a:p>
            <a:endParaRPr lang="en-US" b="1" dirty="0"/>
          </a:p>
          <a:p>
            <a:r>
              <a:rPr lang="en-US" b="1" dirty="0" smtClean="0"/>
              <a:t>We found FGF6 is down-regulated (Loss-of-Function) in the majority cancer types which data is available. </a:t>
            </a:r>
            <a:r>
              <a:rPr lang="en-US" b="1" dirty="0"/>
              <a:t> </a:t>
            </a:r>
          </a:p>
        </p:txBody>
      </p:sp>
      <p:sp>
        <p:nvSpPr>
          <p:cNvPr id="4" name="AutoShape 2" descr="Image result for iron quantification breast canc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5714" b="48435"/>
          <a:stretch/>
        </p:blipFill>
        <p:spPr bwMode="auto">
          <a:xfrm>
            <a:off x="5410200" y="1447800"/>
            <a:ext cx="3124200" cy="26309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5657850" y="4191000"/>
            <a:ext cx="2857500" cy="738664"/>
          </a:xfrm>
          <a:prstGeom prst="rect">
            <a:avLst/>
          </a:prstGeom>
        </p:spPr>
        <p:txBody>
          <a:bodyPr wrap="square">
            <a:spAutoFit/>
          </a:bodyPr>
          <a:lstStyle/>
          <a:p>
            <a:r>
              <a:rPr lang="en-US" sz="1400" b="1" dirty="0" smtClean="0">
                <a:solidFill>
                  <a:srgbClr val="00B050"/>
                </a:solidFill>
              </a:rPr>
              <a:t>Immunohistochemistry for FGF6 and Iron at same time in Breast cancer and adjacent normal breast</a:t>
            </a:r>
            <a:endParaRPr lang="en-US" sz="1400" b="1" dirty="0"/>
          </a:p>
        </p:txBody>
      </p:sp>
      <p:sp>
        <p:nvSpPr>
          <p:cNvPr id="5" name="Rectangle 4"/>
          <p:cNvSpPr/>
          <p:nvPr/>
        </p:nvSpPr>
        <p:spPr>
          <a:xfrm>
            <a:off x="62230" y="4419600"/>
            <a:ext cx="5728970" cy="646331"/>
          </a:xfrm>
          <a:prstGeom prst="rect">
            <a:avLst/>
          </a:prstGeom>
        </p:spPr>
        <p:txBody>
          <a:bodyPr wrap="square">
            <a:spAutoFit/>
          </a:bodyPr>
          <a:lstStyle/>
          <a:p>
            <a:r>
              <a:rPr lang="en-US" sz="1200" dirty="0" smtClean="0"/>
              <a:t>Functional </a:t>
            </a:r>
            <a:r>
              <a:rPr lang="en-US" sz="1200" dirty="0"/>
              <a:t>validation assays show that apparently FGF6 </a:t>
            </a:r>
            <a:r>
              <a:rPr lang="en-US" sz="1200" dirty="0" smtClean="0"/>
              <a:t>act </a:t>
            </a:r>
            <a:r>
              <a:rPr lang="en-US" sz="1200" dirty="0"/>
              <a:t>as tumor suppressors </a:t>
            </a:r>
            <a:r>
              <a:rPr lang="en-US" sz="1200" i="1" dirty="0"/>
              <a:t>in </a:t>
            </a:r>
            <a:r>
              <a:rPr lang="en-US" sz="1200" i="1" dirty="0" smtClean="0"/>
              <a:t>vivo. </a:t>
            </a:r>
            <a:r>
              <a:rPr lang="en-US" sz="1200" dirty="0"/>
              <a:t>systemic administration might restore tumor suppressor function and serve as new biological anticancer therapies</a:t>
            </a:r>
            <a:r>
              <a:rPr lang="en-US" sz="1200" dirty="0" smtClean="0"/>
              <a:t>. </a:t>
            </a:r>
            <a:r>
              <a:rPr lang="es-ES" sz="1200" dirty="0">
                <a:hlinkClick r:id="rId4"/>
              </a:rPr>
              <a:t>J </a:t>
            </a:r>
            <a:r>
              <a:rPr lang="es-ES" sz="1200" dirty="0" err="1">
                <a:hlinkClick r:id="rId4"/>
              </a:rPr>
              <a:t>Hepatol</a:t>
            </a:r>
            <a:r>
              <a:rPr lang="es-ES" sz="1200" dirty="0">
                <a:hlinkClick r:id="rId4"/>
              </a:rPr>
              <a:t>. 2010 Jun; 52(6): 921–929</a:t>
            </a:r>
            <a:r>
              <a:rPr lang="es-ES" sz="1200" dirty="0" smtClean="0">
                <a:hlinkClick r:id="rId4"/>
              </a:rPr>
              <a:t>.</a:t>
            </a:r>
            <a:endParaRPr lang="en-US" sz="1200" dirty="0"/>
          </a:p>
        </p:txBody>
      </p:sp>
    </p:spTree>
    <p:extLst>
      <p:ext uri="{BB962C8B-B14F-4D97-AF65-F5344CB8AC3E}">
        <p14:creationId xmlns:p14="http://schemas.microsoft.com/office/powerpoint/2010/main" val="23333077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742" y="988720"/>
            <a:ext cx="4689992" cy="2516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581400"/>
            <a:ext cx="5248276" cy="30729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042187" y="241816"/>
            <a:ext cx="4891083" cy="400110"/>
          </a:xfrm>
          <a:prstGeom prst="rect">
            <a:avLst/>
          </a:prstGeom>
        </p:spPr>
        <p:txBody>
          <a:bodyPr wrap="none">
            <a:spAutoFit/>
          </a:bodyPr>
          <a:lstStyle/>
          <a:p>
            <a:pPr algn="ctr"/>
            <a:r>
              <a:rPr lang="en-US" sz="2000" dirty="0" smtClean="0">
                <a:latin typeface="Arial Black" panose="020B0A04020102020204" pitchFamily="34" charset="0"/>
              </a:rPr>
              <a:t>TFRC </a:t>
            </a:r>
            <a:r>
              <a:rPr lang="en-US" sz="2000" dirty="0">
                <a:latin typeface="Arial Black" panose="020B0A04020102020204" pitchFamily="34" charset="0"/>
              </a:rPr>
              <a:t>and </a:t>
            </a:r>
            <a:r>
              <a:rPr lang="en-US" sz="2000" dirty="0" smtClean="0">
                <a:latin typeface="Arial Black" panose="020B0A04020102020204" pitchFamily="34" charset="0"/>
              </a:rPr>
              <a:t>HEPH in cancer tissues</a:t>
            </a:r>
            <a:endParaRPr lang="en-US" sz="2000" dirty="0">
              <a:latin typeface="Arial Black" panose="020B0A04020102020204" pitchFamily="34" charset="0"/>
            </a:endParaRPr>
          </a:p>
        </p:txBody>
      </p:sp>
      <p:sp>
        <p:nvSpPr>
          <p:cNvPr id="2" name="Rectangle 1"/>
          <p:cNvSpPr/>
          <p:nvPr/>
        </p:nvSpPr>
        <p:spPr>
          <a:xfrm>
            <a:off x="5197734" y="2096440"/>
            <a:ext cx="3412866" cy="954107"/>
          </a:xfrm>
          <a:prstGeom prst="rect">
            <a:avLst/>
          </a:prstGeom>
        </p:spPr>
        <p:txBody>
          <a:bodyPr wrap="square">
            <a:spAutoFit/>
          </a:bodyPr>
          <a:lstStyle/>
          <a:p>
            <a:r>
              <a:rPr lang="en-US" sz="1400" dirty="0">
                <a:latin typeface="Arial Black" panose="020B0A04020102020204" pitchFamily="34" charset="0"/>
              </a:rPr>
              <a:t>TFRC </a:t>
            </a:r>
            <a:r>
              <a:rPr lang="en-US" sz="1400" dirty="0" smtClean="0">
                <a:latin typeface="Arial Black" panose="020B0A04020102020204" pitchFamily="34" charset="0"/>
              </a:rPr>
              <a:t>is iron input protein and it was upregulated in cancer tissues suggesting cancer need more Iron in its progressive</a:t>
            </a:r>
            <a:endParaRPr lang="en-US" sz="1400" dirty="0"/>
          </a:p>
        </p:txBody>
      </p:sp>
      <p:sp>
        <p:nvSpPr>
          <p:cNvPr id="6" name="Rectangle 5"/>
          <p:cNvSpPr/>
          <p:nvPr/>
        </p:nvSpPr>
        <p:spPr>
          <a:xfrm>
            <a:off x="5226836" y="4640817"/>
            <a:ext cx="3840963" cy="954107"/>
          </a:xfrm>
          <a:prstGeom prst="rect">
            <a:avLst/>
          </a:prstGeom>
        </p:spPr>
        <p:txBody>
          <a:bodyPr wrap="square">
            <a:spAutoFit/>
          </a:bodyPr>
          <a:lstStyle/>
          <a:p>
            <a:r>
              <a:rPr lang="en-US" sz="1400" dirty="0" smtClean="0">
                <a:latin typeface="Arial Black" panose="020B0A04020102020204" pitchFamily="34" charset="0"/>
              </a:rPr>
              <a:t>HEPH is iron output protein and it was down-regulated in cancer tissues suggesting cancer need keep more irons for its proliferation.</a:t>
            </a:r>
            <a:endParaRPr lang="en-US" sz="1400" dirty="0"/>
          </a:p>
        </p:txBody>
      </p:sp>
      <p:sp>
        <p:nvSpPr>
          <p:cNvPr id="5" name="Rectangle 4"/>
          <p:cNvSpPr/>
          <p:nvPr/>
        </p:nvSpPr>
        <p:spPr>
          <a:xfrm>
            <a:off x="5226836" y="5590430"/>
            <a:ext cx="4572000" cy="646331"/>
          </a:xfrm>
          <a:prstGeom prst="rect">
            <a:avLst/>
          </a:prstGeom>
        </p:spPr>
        <p:txBody>
          <a:bodyPr>
            <a:spAutoFit/>
          </a:bodyPr>
          <a:lstStyle/>
          <a:p>
            <a:r>
              <a:rPr lang="en-US" dirty="0">
                <a:hlinkClick r:id="rId5"/>
              </a:rPr>
              <a:t>Decreased ionizing radiation sensitivity</a:t>
            </a:r>
            <a:endParaRPr lang="en-US" dirty="0"/>
          </a:p>
          <a:p>
            <a:r>
              <a:rPr lang="en-US" dirty="0"/>
              <a:t> </a:t>
            </a:r>
            <a:r>
              <a:rPr lang="en-US" dirty="0">
                <a:hlinkClick r:id="rId6"/>
              </a:rPr>
              <a:t>Increased transferrin (TF) endocytosis</a:t>
            </a:r>
            <a:endParaRPr lang="en-US" dirty="0"/>
          </a:p>
        </p:txBody>
      </p:sp>
      <p:sp>
        <p:nvSpPr>
          <p:cNvPr id="7" name="Rectangle 6"/>
          <p:cNvSpPr/>
          <p:nvPr/>
        </p:nvSpPr>
        <p:spPr>
          <a:xfrm>
            <a:off x="5234456" y="2971800"/>
            <a:ext cx="3710568" cy="369332"/>
          </a:xfrm>
          <a:prstGeom prst="rect">
            <a:avLst/>
          </a:prstGeom>
        </p:spPr>
        <p:txBody>
          <a:bodyPr wrap="none">
            <a:spAutoFit/>
          </a:bodyPr>
          <a:lstStyle/>
          <a:p>
            <a:r>
              <a:rPr lang="en-US" dirty="0">
                <a:hlinkClick r:id="rId6"/>
              </a:rPr>
              <a:t>Increased transferrin (TF) endocytosis</a:t>
            </a:r>
            <a:endParaRPr lang="en-US" dirty="0"/>
          </a:p>
        </p:txBody>
      </p:sp>
    </p:spTree>
    <p:extLst>
      <p:ext uri="{BB962C8B-B14F-4D97-AF65-F5344CB8AC3E}">
        <p14:creationId xmlns:p14="http://schemas.microsoft.com/office/powerpoint/2010/main" val="15319714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1475" y="1447800"/>
            <a:ext cx="8153400" cy="4247317"/>
          </a:xfrm>
          <a:prstGeom prst="rect">
            <a:avLst/>
          </a:prstGeom>
        </p:spPr>
        <p:txBody>
          <a:bodyPr wrap="square">
            <a:spAutoFit/>
          </a:bodyPr>
          <a:lstStyle/>
          <a:p>
            <a:r>
              <a:rPr lang="en-US" dirty="0">
                <a:hlinkClick r:id="rId2"/>
              </a:rPr>
              <a:t>YY1 knock-out:  Increased transferrin (TF) endocytosis</a:t>
            </a:r>
            <a:r>
              <a:rPr lang="en-US" dirty="0"/>
              <a:t> and Decreased </a:t>
            </a:r>
            <a:r>
              <a:rPr lang="en-US" dirty="0" err="1"/>
              <a:t>hepcidin</a:t>
            </a:r>
            <a:r>
              <a:rPr lang="en-US" dirty="0"/>
              <a:t>::</a:t>
            </a:r>
            <a:r>
              <a:rPr lang="en-US" dirty="0" err="1"/>
              <a:t>fluc</a:t>
            </a:r>
            <a:r>
              <a:rPr lang="en-US" dirty="0"/>
              <a:t> mRNA expression </a:t>
            </a:r>
          </a:p>
          <a:p>
            <a:pPr>
              <a:defRPr/>
            </a:pPr>
            <a:r>
              <a:rPr lang="en-US" dirty="0">
                <a:latin typeface="Arial Black" panose="020B0A04020102020204" pitchFamily="34" charset="0"/>
              </a:rPr>
              <a:t>TFRC knock-out: </a:t>
            </a:r>
            <a:r>
              <a:rPr lang="en-US" dirty="0" smtClean="0">
                <a:hlinkClick r:id="rId2"/>
              </a:rPr>
              <a:t>Decreased </a:t>
            </a:r>
            <a:r>
              <a:rPr lang="en-US" dirty="0">
                <a:hlinkClick r:id="rId2"/>
              </a:rPr>
              <a:t>transferrin (TF) endocytosis</a:t>
            </a:r>
            <a:endParaRPr lang="en-US" dirty="0"/>
          </a:p>
          <a:p>
            <a:endParaRPr lang="en-US" dirty="0" smtClean="0">
              <a:latin typeface="Arial Black" panose="020B0A04020102020204" pitchFamily="34" charset="0"/>
            </a:endParaRPr>
          </a:p>
          <a:p>
            <a:r>
              <a:rPr lang="en-US" dirty="0" smtClean="0">
                <a:latin typeface="Arial Black" panose="020B0A04020102020204" pitchFamily="34" charset="0"/>
              </a:rPr>
              <a:t>HEPH </a:t>
            </a:r>
            <a:r>
              <a:rPr lang="en-US" dirty="0">
                <a:latin typeface="Arial Black" panose="020B0A04020102020204" pitchFamily="34" charset="0"/>
              </a:rPr>
              <a:t>knock-out: </a:t>
            </a:r>
            <a:r>
              <a:rPr lang="en-US" dirty="0">
                <a:hlinkClick r:id="rId3"/>
              </a:rPr>
              <a:t>In</a:t>
            </a:r>
            <a:r>
              <a:rPr lang="en-US" dirty="0" smtClean="0">
                <a:hlinkClick r:id="rId3"/>
              </a:rPr>
              <a:t>creased </a:t>
            </a:r>
            <a:r>
              <a:rPr lang="en-US" dirty="0">
                <a:hlinkClick r:id="rId3"/>
              </a:rPr>
              <a:t>ionizing radiation sensitivity</a:t>
            </a:r>
            <a:r>
              <a:rPr lang="en-US" dirty="0"/>
              <a:t> and </a:t>
            </a:r>
            <a:r>
              <a:rPr lang="en-US" dirty="0" smtClean="0">
                <a:hlinkClick r:id="rId2"/>
              </a:rPr>
              <a:t>Decreased </a:t>
            </a:r>
            <a:r>
              <a:rPr lang="en-US" dirty="0">
                <a:hlinkClick r:id="rId2"/>
              </a:rPr>
              <a:t>transferrin (TF) </a:t>
            </a:r>
            <a:r>
              <a:rPr lang="en-US" dirty="0" smtClean="0">
                <a:hlinkClick r:id="rId2"/>
              </a:rPr>
              <a:t>endocytosis</a:t>
            </a:r>
            <a:r>
              <a:rPr lang="en-US" dirty="0"/>
              <a:t> </a:t>
            </a:r>
            <a:r>
              <a:rPr lang="en-US" dirty="0" smtClean="0"/>
              <a:t> as well as Increased </a:t>
            </a:r>
            <a:r>
              <a:rPr lang="en-US" dirty="0"/>
              <a:t>epidermal growth factor (EGF) </a:t>
            </a:r>
            <a:r>
              <a:rPr lang="en-US" dirty="0" smtClean="0"/>
              <a:t>endocytosis. </a:t>
            </a:r>
          </a:p>
          <a:p>
            <a:endParaRPr lang="en-US" dirty="0" smtClean="0"/>
          </a:p>
          <a:p>
            <a:r>
              <a:rPr lang="en-US" dirty="0" smtClean="0"/>
              <a:t>FGF6 </a:t>
            </a:r>
            <a:r>
              <a:rPr lang="en-US" dirty="0"/>
              <a:t>knock-out: </a:t>
            </a:r>
            <a:r>
              <a:rPr lang="en-US" dirty="0" smtClean="0"/>
              <a:t> strongly </a:t>
            </a:r>
            <a:r>
              <a:rPr lang="en-US" dirty="0" smtClean="0">
                <a:hlinkClick r:id="rId2"/>
              </a:rPr>
              <a:t>Increased </a:t>
            </a:r>
            <a:r>
              <a:rPr lang="en-US" dirty="0">
                <a:hlinkClick r:id="rId2"/>
              </a:rPr>
              <a:t>transferrin (TF) endocytosis</a:t>
            </a:r>
            <a:endParaRPr lang="en-US" dirty="0"/>
          </a:p>
          <a:p>
            <a:endParaRPr lang="en-US" dirty="0" smtClean="0"/>
          </a:p>
          <a:p>
            <a:r>
              <a:rPr lang="en-US" dirty="0" smtClean="0"/>
              <a:t>FGFR1 </a:t>
            </a:r>
            <a:r>
              <a:rPr lang="en-US" dirty="0"/>
              <a:t>knock-out:  </a:t>
            </a:r>
            <a:r>
              <a:rPr lang="en-US" dirty="0">
                <a:hlinkClick r:id="rId4"/>
              </a:rPr>
              <a:t>Decreased </a:t>
            </a:r>
            <a:r>
              <a:rPr lang="en-US" dirty="0" err="1">
                <a:hlinkClick r:id="rId4"/>
              </a:rPr>
              <a:t>hepcidin</a:t>
            </a:r>
            <a:r>
              <a:rPr lang="en-US" dirty="0">
                <a:hlinkClick r:id="rId4"/>
              </a:rPr>
              <a:t>::</a:t>
            </a:r>
            <a:r>
              <a:rPr lang="en-US" dirty="0" err="1">
                <a:hlinkClick r:id="rId4"/>
              </a:rPr>
              <a:t>fluc</a:t>
            </a:r>
            <a:r>
              <a:rPr lang="en-US" dirty="0">
                <a:hlinkClick r:id="rId4"/>
              </a:rPr>
              <a:t> mRNA expression</a:t>
            </a:r>
            <a:r>
              <a:rPr lang="en-US" dirty="0"/>
              <a:t> and </a:t>
            </a:r>
            <a:r>
              <a:rPr lang="en-US" dirty="0">
                <a:hlinkClick r:id="rId5"/>
              </a:rPr>
              <a:t>Transferrin accumulation in the perinuclear </a:t>
            </a:r>
            <a:r>
              <a:rPr lang="en-US" dirty="0" smtClean="0">
                <a:hlinkClick r:id="rId5"/>
              </a:rPr>
              <a:t>area</a:t>
            </a:r>
            <a:endParaRPr lang="en-US" dirty="0" smtClean="0"/>
          </a:p>
          <a:p>
            <a:endParaRPr lang="en-US" dirty="0" smtClean="0"/>
          </a:p>
          <a:p>
            <a:r>
              <a:rPr lang="en-US" dirty="0"/>
              <a:t>KRTAP15-1 </a:t>
            </a:r>
            <a:r>
              <a:rPr lang="en-US" dirty="0" smtClean="0"/>
              <a:t>knock-out could </a:t>
            </a:r>
            <a:r>
              <a:rPr lang="en-US" dirty="0"/>
              <a:t>decrease IL-8 </a:t>
            </a:r>
            <a:r>
              <a:rPr lang="en-US" dirty="0" smtClean="0"/>
              <a:t>secretion and IL-8 knock-out could </a:t>
            </a:r>
            <a:r>
              <a:rPr lang="en-US" dirty="0" smtClean="0">
                <a:hlinkClick r:id="rId2"/>
              </a:rPr>
              <a:t>Increased </a:t>
            </a:r>
            <a:r>
              <a:rPr lang="en-US" dirty="0">
                <a:hlinkClick r:id="rId2"/>
              </a:rPr>
              <a:t>transferrin (TF) </a:t>
            </a:r>
            <a:r>
              <a:rPr lang="en-US" dirty="0" smtClean="0">
                <a:hlinkClick r:id="rId2"/>
              </a:rPr>
              <a:t>endocytosis</a:t>
            </a:r>
            <a:endParaRPr lang="en-US" dirty="0"/>
          </a:p>
        </p:txBody>
      </p:sp>
      <p:sp>
        <p:nvSpPr>
          <p:cNvPr id="4" name="Rectangle 3"/>
          <p:cNvSpPr/>
          <p:nvPr/>
        </p:nvSpPr>
        <p:spPr>
          <a:xfrm>
            <a:off x="161925" y="381000"/>
            <a:ext cx="8534400" cy="707886"/>
          </a:xfrm>
          <a:prstGeom prst="rect">
            <a:avLst/>
          </a:prstGeom>
        </p:spPr>
        <p:txBody>
          <a:bodyPr wrap="square">
            <a:spAutoFit/>
          </a:bodyPr>
          <a:lstStyle/>
          <a:p>
            <a:pPr algn="ctr"/>
            <a:r>
              <a:rPr lang="en-US" sz="2000" b="1" dirty="0" smtClean="0"/>
              <a:t>Genome-wide </a:t>
            </a:r>
            <a:r>
              <a:rPr lang="en-US" sz="2000" b="1" dirty="0"/>
              <a:t>small interfering RNA (siRNA) </a:t>
            </a:r>
            <a:r>
              <a:rPr lang="en-US" sz="2000" b="1" dirty="0" smtClean="0"/>
              <a:t>screen evidence to support our hypothesis</a:t>
            </a:r>
            <a:endParaRPr lang="en-US" sz="2000" b="1" dirty="0"/>
          </a:p>
        </p:txBody>
      </p:sp>
    </p:spTree>
    <p:extLst>
      <p:ext uri="{BB962C8B-B14F-4D97-AF65-F5344CB8AC3E}">
        <p14:creationId xmlns:p14="http://schemas.microsoft.com/office/powerpoint/2010/main" val="11239376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600200"/>
            <a:ext cx="3733800" cy="4148667"/>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6260" y="1176867"/>
            <a:ext cx="4114800" cy="4572000"/>
          </a:xfrm>
          <a:prstGeom prst="rect">
            <a:avLst/>
          </a:prstGeom>
        </p:spPr>
      </p:pic>
    </p:spTree>
    <p:extLst>
      <p:ext uri="{BB962C8B-B14F-4D97-AF65-F5344CB8AC3E}">
        <p14:creationId xmlns:p14="http://schemas.microsoft.com/office/powerpoint/2010/main" val="31740851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074" y="3124200"/>
            <a:ext cx="7581900"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195991" y="180945"/>
            <a:ext cx="8534400" cy="400110"/>
          </a:xfrm>
          <a:prstGeom prst="rect">
            <a:avLst/>
          </a:prstGeom>
        </p:spPr>
        <p:txBody>
          <a:bodyPr wrap="square">
            <a:spAutoFit/>
          </a:bodyPr>
          <a:lstStyle/>
          <a:p>
            <a:pPr algn="ctr"/>
            <a:r>
              <a:rPr lang="en-US" sz="2000" b="1" dirty="0" smtClean="0"/>
              <a:t>FGF6 Gene regulation in Muscle Skeleton Cells</a:t>
            </a:r>
            <a:endParaRPr lang="en-US" sz="2000" b="1" dirty="0"/>
          </a:p>
        </p:txBody>
      </p:sp>
      <p:sp>
        <p:nvSpPr>
          <p:cNvPr id="4" name="Rectangle 3"/>
          <p:cNvSpPr/>
          <p:nvPr/>
        </p:nvSpPr>
        <p:spPr>
          <a:xfrm>
            <a:off x="175372" y="6062032"/>
            <a:ext cx="8534400" cy="400110"/>
          </a:xfrm>
          <a:prstGeom prst="rect">
            <a:avLst/>
          </a:prstGeom>
        </p:spPr>
        <p:txBody>
          <a:bodyPr wrap="square">
            <a:spAutoFit/>
          </a:bodyPr>
          <a:lstStyle/>
          <a:p>
            <a:pPr algn="ctr"/>
            <a:r>
              <a:rPr lang="en-US" sz="2000" b="1" dirty="0" smtClean="0"/>
              <a:t>TEAD4 binding promoter regions </a:t>
            </a:r>
            <a:endParaRPr lang="en-US" sz="2000" b="1" dirty="0"/>
          </a:p>
        </p:txBody>
      </p:sp>
      <p:sp>
        <p:nvSpPr>
          <p:cNvPr id="2" name="Rectangle 1"/>
          <p:cNvSpPr/>
          <p:nvPr/>
        </p:nvSpPr>
        <p:spPr>
          <a:xfrm>
            <a:off x="508107" y="5656743"/>
            <a:ext cx="7504298" cy="369332"/>
          </a:xfrm>
          <a:prstGeom prst="rect">
            <a:avLst/>
          </a:prstGeom>
        </p:spPr>
        <p:txBody>
          <a:bodyPr wrap="none">
            <a:spAutoFit/>
          </a:bodyPr>
          <a:lstStyle/>
          <a:p>
            <a:r>
              <a:rPr lang="en-US" dirty="0" err="1" smtClean="0"/>
              <a:t>Hypomethylation</a:t>
            </a:r>
            <a:r>
              <a:rPr lang="en-US" dirty="0" smtClean="0"/>
              <a:t> of promoter region of FGF6 (chr12:4558939-4,560581, hg38)</a:t>
            </a:r>
            <a:endParaRPr lang="en-US" dirty="0"/>
          </a:p>
        </p:txBody>
      </p:sp>
    </p:spTree>
    <p:extLst>
      <p:ext uri="{BB962C8B-B14F-4D97-AF65-F5344CB8AC3E}">
        <p14:creationId xmlns:p14="http://schemas.microsoft.com/office/powerpoint/2010/main" val="21499225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311" y="2286000"/>
            <a:ext cx="8135363"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2936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n external file that holds a picture, illustration, etc.&#10;Object name is wdev0004-0215-f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075936"/>
            <a:ext cx="3765759" cy="509626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09600" y="3691"/>
            <a:ext cx="8001000" cy="369332"/>
          </a:xfrm>
          <a:prstGeom prst="rect">
            <a:avLst/>
          </a:prstGeom>
        </p:spPr>
        <p:txBody>
          <a:bodyPr wrap="square">
            <a:spAutoFit/>
          </a:bodyPr>
          <a:lstStyle/>
          <a:p>
            <a:pPr algn="ctr"/>
            <a:r>
              <a:rPr lang="en-US" dirty="0" smtClean="0">
                <a:latin typeface="Arial Black" panose="020B0A04020102020204" pitchFamily="34" charset="0"/>
              </a:rPr>
              <a:t>FGF6 and Iron Metabolism Interaction</a:t>
            </a: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799" y="701286"/>
            <a:ext cx="3352800" cy="2748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4800" y="3450024"/>
            <a:ext cx="4752975" cy="2566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own Arrow 3"/>
          <p:cNvSpPr/>
          <p:nvPr/>
        </p:nvSpPr>
        <p:spPr>
          <a:xfrm rot="2269236">
            <a:off x="1657096" y="1320006"/>
            <a:ext cx="381000" cy="15240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Down Arrow 7"/>
          <p:cNvSpPr/>
          <p:nvPr/>
        </p:nvSpPr>
        <p:spPr>
          <a:xfrm rot="2269236">
            <a:off x="1621559" y="962027"/>
            <a:ext cx="381000" cy="15240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Down Arrow 8"/>
          <p:cNvSpPr/>
          <p:nvPr/>
        </p:nvSpPr>
        <p:spPr>
          <a:xfrm rot="2269236">
            <a:off x="5981699" y="1500186"/>
            <a:ext cx="381000" cy="15240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Rectangle 9"/>
          <p:cNvSpPr/>
          <p:nvPr/>
        </p:nvSpPr>
        <p:spPr>
          <a:xfrm>
            <a:off x="219074" y="6363532"/>
            <a:ext cx="9286875" cy="307777"/>
          </a:xfrm>
          <a:prstGeom prst="rect">
            <a:avLst/>
          </a:prstGeom>
        </p:spPr>
        <p:txBody>
          <a:bodyPr wrap="square">
            <a:spAutoFit/>
          </a:bodyPr>
          <a:lstStyle/>
          <a:p>
            <a:r>
              <a:rPr lang="en-US" sz="1400" dirty="0"/>
              <a:t>Heparin: a potent inhibitor of </a:t>
            </a:r>
            <a:r>
              <a:rPr lang="en-US" sz="1400" dirty="0" err="1"/>
              <a:t>hepcidin</a:t>
            </a:r>
            <a:r>
              <a:rPr lang="en-US" sz="1400" dirty="0"/>
              <a:t> expression in vitro and in vivo (BLOOD, </a:t>
            </a:r>
            <a:r>
              <a:rPr lang="en-US" sz="1400" dirty="0" smtClean="0"/>
              <a:t>2011  </a:t>
            </a:r>
            <a:r>
              <a:rPr lang="en-US" sz="1400" dirty="0"/>
              <a:t>VOLUME 117, NUMBER 3 997 ) </a:t>
            </a:r>
          </a:p>
        </p:txBody>
      </p:sp>
      <p:sp>
        <p:nvSpPr>
          <p:cNvPr id="2" name="TextBox 1"/>
          <p:cNvSpPr txBox="1"/>
          <p:nvPr/>
        </p:nvSpPr>
        <p:spPr>
          <a:xfrm>
            <a:off x="6377027" y="1468664"/>
            <a:ext cx="2715808" cy="215444"/>
          </a:xfrm>
          <a:prstGeom prst="rect">
            <a:avLst/>
          </a:prstGeom>
          <a:noFill/>
        </p:spPr>
        <p:txBody>
          <a:bodyPr wrap="none" rtlCol="0">
            <a:spAutoFit/>
          </a:bodyPr>
          <a:lstStyle/>
          <a:p>
            <a:r>
              <a:rPr lang="en-US" sz="800" b="1" dirty="0" smtClean="0">
                <a:solidFill>
                  <a:srgbClr val="FF0000"/>
                </a:solidFill>
              </a:rPr>
              <a:t>FGFR1 silenced liver cells have decrease Heparin expression</a:t>
            </a:r>
            <a:endParaRPr lang="en-US" sz="800" b="1" dirty="0">
              <a:solidFill>
                <a:srgbClr val="FF0000"/>
              </a:solidFill>
            </a:endParaRPr>
          </a:p>
        </p:txBody>
      </p:sp>
      <p:sp>
        <p:nvSpPr>
          <p:cNvPr id="5" name="TextBox 4"/>
          <p:cNvSpPr txBox="1"/>
          <p:nvPr/>
        </p:nvSpPr>
        <p:spPr>
          <a:xfrm>
            <a:off x="6157286" y="3048000"/>
            <a:ext cx="327334" cy="200055"/>
          </a:xfrm>
          <a:prstGeom prst="rect">
            <a:avLst/>
          </a:prstGeom>
          <a:noFill/>
        </p:spPr>
        <p:txBody>
          <a:bodyPr wrap="none" rtlCol="0">
            <a:spAutoFit/>
          </a:bodyPr>
          <a:lstStyle/>
          <a:p>
            <a:r>
              <a:rPr lang="en-US" sz="700" b="1" dirty="0" smtClean="0">
                <a:solidFill>
                  <a:srgbClr val="FF0000"/>
                </a:solidFill>
              </a:rPr>
              <a:t>(</a:t>
            </a:r>
            <a:r>
              <a:rPr lang="en-US" sz="700" b="1" i="1" dirty="0" smtClean="0">
                <a:solidFill>
                  <a:srgbClr val="FF0000"/>
                </a:solidFill>
              </a:rPr>
              <a:t>KL</a:t>
            </a:r>
            <a:r>
              <a:rPr lang="en-US" sz="700" b="1" dirty="0" smtClean="0">
                <a:solidFill>
                  <a:srgbClr val="FF0000"/>
                </a:solidFill>
              </a:rPr>
              <a:t>)</a:t>
            </a:r>
            <a:endParaRPr lang="en-US" sz="700" b="1" dirty="0">
              <a:solidFill>
                <a:srgbClr val="FF0000"/>
              </a:solidFill>
            </a:endParaRPr>
          </a:p>
        </p:txBody>
      </p:sp>
      <p:sp>
        <p:nvSpPr>
          <p:cNvPr id="6" name="TextBox 5"/>
          <p:cNvSpPr txBox="1"/>
          <p:nvPr/>
        </p:nvSpPr>
        <p:spPr>
          <a:xfrm>
            <a:off x="1503591" y="3648887"/>
            <a:ext cx="688009" cy="261610"/>
          </a:xfrm>
          <a:prstGeom prst="rect">
            <a:avLst/>
          </a:prstGeom>
          <a:noFill/>
        </p:spPr>
        <p:txBody>
          <a:bodyPr wrap="none" rtlCol="0">
            <a:spAutoFit/>
          </a:bodyPr>
          <a:lstStyle/>
          <a:p>
            <a:r>
              <a:rPr lang="en-US" sz="1100" dirty="0" err="1" smtClean="0">
                <a:solidFill>
                  <a:schemeClr val="accent6">
                    <a:lumMod val="50000"/>
                  </a:schemeClr>
                </a:solidFill>
              </a:rPr>
              <a:t>Hepcidin</a:t>
            </a:r>
            <a:endParaRPr lang="en-US" sz="1100" dirty="0" smtClean="0">
              <a:solidFill>
                <a:schemeClr val="accent6">
                  <a:lumMod val="50000"/>
                </a:schemeClr>
              </a:solidFill>
            </a:endParaRPr>
          </a:p>
        </p:txBody>
      </p:sp>
      <p:sp>
        <p:nvSpPr>
          <p:cNvPr id="7" name="TextBox 6"/>
          <p:cNvSpPr txBox="1"/>
          <p:nvPr/>
        </p:nvSpPr>
        <p:spPr>
          <a:xfrm>
            <a:off x="6377027" y="1088275"/>
            <a:ext cx="1305165" cy="215444"/>
          </a:xfrm>
          <a:prstGeom prst="rect">
            <a:avLst/>
          </a:prstGeom>
          <a:noFill/>
        </p:spPr>
        <p:txBody>
          <a:bodyPr wrap="none" rtlCol="0">
            <a:spAutoFit/>
          </a:bodyPr>
          <a:lstStyle/>
          <a:p>
            <a:r>
              <a:rPr lang="en-US" sz="800" dirty="0" smtClean="0">
                <a:solidFill>
                  <a:srgbClr val="FF0000"/>
                </a:solidFill>
              </a:rPr>
              <a:t>Liver &lt;&lt; Duodenum / small</a:t>
            </a:r>
            <a:endParaRPr lang="en-US" sz="800" dirty="0">
              <a:solidFill>
                <a:srgbClr val="FF0000"/>
              </a:solidFill>
            </a:endParaRPr>
          </a:p>
        </p:txBody>
      </p:sp>
    </p:spTree>
    <p:extLst>
      <p:ext uri="{BB962C8B-B14F-4D97-AF65-F5344CB8AC3E}">
        <p14:creationId xmlns:p14="http://schemas.microsoft.com/office/powerpoint/2010/main" val="10627502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914400"/>
            <a:ext cx="6131040" cy="5076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722268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7906" y="685800"/>
            <a:ext cx="8382000" cy="1754326"/>
          </a:xfrm>
          <a:prstGeom prst="rect">
            <a:avLst/>
          </a:prstGeom>
        </p:spPr>
        <p:txBody>
          <a:bodyPr wrap="square">
            <a:spAutoFit/>
          </a:bodyPr>
          <a:lstStyle/>
          <a:p>
            <a:r>
              <a:rPr lang="en-US" dirty="0"/>
              <a:t>&gt;EAW88847.1 fibroblast growth factor 6 [</a:t>
            </a:r>
            <a:r>
              <a:rPr lang="en-US" dirty="0" smtClean="0"/>
              <a:t>Homo </a:t>
            </a:r>
            <a:r>
              <a:rPr lang="en-US" dirty="0"/>
              <a:t>s</a:t>
            </a:r>
            <a:r>
              <a:rPr lang="en-US" dirty="0" smtClean="0"/>
              <a:t>apiens] </a:t>
            </a:r>
          </a:p>
          <a:p>
            <a:endParaRPr lang="en-US" dirty="0"/>
          </a:p>
          <a:p>
            <a:r>
              <a:rPr lang="en-US" dirty="0" smtClean="0"/>
              <a:t>MALGQKLFITMSRGAGRLQGTLWALVFLGILVGMVVPSPAGTRANNTLLDSRGWGTLLSRSRAGLAGEIAGVNWESGYLVGIKRQ</a:t>
            </a:r>
            <a:r>
              <a:rPr lang="en-US" b="1" dirty="0" smtClean="0">
                <a:solidFill>
                  <a:schemeClr val="accent2"/>
                </a:solidFill>
              </a:rPr>
              <a:t>RRLYCNVGIGFHL</a:t>
            </a:r>
            <a:r>
              <a:rPr lang="en-US" dirty="0" smtClean="0"/>
              <a:t>QVLPDGRISGTHEENPYSL</a:t>
            </a:r>
            <a:r>
              <a:rPr lang="en-US" b="1" dirty="0" smtClean="0">
                <a:solidFill>
                  <a:schemeClr val="accent2"/>
                </a:solidFill>
              </a:rPr>
              <a:t>LEISTVE</a:t>
            </a:r>
            <a:r>
              <a:rPr lang="en-US" b="1" u="sng" dirty="0" smtClean="0">
                <a:solidFill>
                  <a:schemeClr val="accent2"/>
                </a:solidFill>
              </a:rPr>
              <a:t>RGVVSLFG</a:t>
            </a:r>
            <a:r>
              <a:rPr lang="en-US" u="sng" dirty="0" smtClean="0"/>
              <a:t>VRSAL</a:t>
            </a:r>
            <a:r>
              <a:rPr lang="en-US" b="1" u="sng" dirty="0" smtClean="0">
                <a:solidFill>
                  <a:schemeClr val="accent2"/>
                </a:solidFill>
              </a:rPr>
              <a:t>FVAMNSKGRLYAT</a:t>
            </a:r>
            <a:r>
              <a:rPr lang="en-US" u="sng" dirty="0" smtClean="0"/>
              <a:t>PS</a:t>
            </a:r>
            <a:r>
              <a:rPr lang="en-US" dirty="0" smtClean="0"/>
              <a:t>F</a:t>
            </a:r>
            <a:r>
              <a:rPr lang="en-US" b="1" dirty="0" smtClean="0">
                <a:solidFill>
                  <a:schemeClr val="accent2"/>
                </a:solidFill>
              </a:rPr>
              <a:t>QE</a:t>
            </a:r>
            <a:r>
              <a:rPr lang="en-US" b="1" u="sng" dirty="0" smtClean="0">
                <a:solidFill>
                  <a:schemeClr val="accent2"/>
                </a:solidFill>
              </a:rPr>
              <a:t>ECKFRETLLPNNYNAY</a:t>
            </a:r>
            <a:r>
              <a:rPr lang="en-US" b="1" u="sng" dirty="0" smtClean="0">
                <a:solidFill>
                  <a:srgbClr val="00B050"/>
                </a:solidFill>
              </a:rPr>
              <a:t>ES</a:t>
            </a:r>
            <a:r>
              <a:rPr lang="en-US" u="sng" dirty="0" smtClean="0">
                <a:solidFill>
                  <a:srgbClr val="00B050"/>
                </a:solidFill>
              </a:rPr>
              <a:t>DL</a:t>
            </a:r>
            <a:r>
              <a:rPr lang="en-US" u="sng" dirty="0" smtClean="0"/>
              <a:t>Y</a:t>
            </a:r>
            <a:r>
              <a:rPr lang="en-US" dirty="0" smtClean="0"/>
              <a:t>QGTYIALSKY</a:t>
            </a:r>
            <a:r>
              <a:rPr lang="en-US" dirty="0" smtClean="0">
                <a:solidFill>
                  <a:srgbClr val="00B050"/>
                </a:solidFill>
              </a:rPr>
              <a:t>G</a:t>
            </a:r>
            <a:r>
              <a:rPr lang="en-US" b="1" dirty="0" smtClean="0">
                <a:solidFill>
                  <a:srgbClr val="00B050"/>
                </a:solidFill>
              </a:rPr>
              <a:t>R</a:t>
            </a:r>
            <a:r>
              <a:rPr lang="en-US" dirty="0" smtClean="0">
                <a:solidFill>
                  <a:srgbClr val="00B050"/>
                </a:solidFill>
              </a:rPr>
              <a:t>V</a:t>
            </a:r>
            <a:r>
              <a:rPr lang="en-US" dirty="0" smtClean="0"/>
              <a:t>KRGSKVS</a:t>
            </a:r>
            <a:r>
              <a:rPr lang="en-US" u="sng" dirty="0" smtClean="0"/>
              <a:t>PIMTVTHFLP</a:t>
            </a:r>
            <a:r>
              <a:rPr lang="en-US" dirty="0" smtClean="0"/>
              <a:t>RI</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873072414"/>
              </p:ext>
            </p:extLst>
          </p:nvPr>
        </p:nvGraphicFramePr>
        <p:xfrm>
          <a:off x="301214" y="2819401"/>
          <a:ext cx="7928386" cy="2031887"/>
        </p:xfrm>
        <a:graphic>
          <a:graphicData uri="http://schemas.openxmlformats.org/drawingml/2006/table">
            <a:tbl>
              <a:tblPr>
                <a:tableStyleId>{5C22544A-7EE6-4342-B048-85BDC9FD1C3A}</a:tableStyleId>
              </a:tblPr>
              <a:tblGrid>
                <a:gridCol w="1627528"/>
                <a:gridCol w="1377586"/>
                <a:gridCol w="579872"/>
                <a:gridCol w="2018360"/>
                <a:gridCol w="1278772"/>
                <a:gridCol w="1046268"/>
              </a:tblGrid>
              <a:tr h="129043">
                <a:tc>
                  <a:txBody>
                    <a:bodyPr/>
                    <a:lstStyle/>
                    <a:p>
                      <a:pPr algn="l" fontAlgn="b"/>
                      <a:r>
                        <a:rPr lang="en-US" sz="1100" u="none" strike="noStrike" dirty="0">
                          <a:effectLst/>
                        </a:rPr>
                        <a:t>FGF6</a:t>
                      </a:r>
                      <a:endParaRPr lang="en-US" sz="1100" b="0" i="0" u="none" strike="noStrike" dirty="0">
                        <a:solidFill>
                          <a:srgbClr val="000000"/>
                        </a:solidFill>
                        <a:effectLst/>
                        <a:latin typeface="Arial"/>
                      </a:endParaRPr>
                    </a:p>
                  </a:txBody>
                  <a:tcPr marL="9525" marR="9525" marT="9525" marB="0" anchor="b"/>
                </a:tc>
                <a:tc gridSpan="2">
                  <a:txBody>
                    <a:bodyPr/>
                    <a:lstStyle/>
                    <a:p>
                      <a:pPr algn="l" fontAlgn="b"/>
                      <a:r>
                        <a:rPr lang="en-US" sz="1100" u="none" strike="noStrike">
                          <a:effectLst/>
                        </a:rPr>
                        <a:t>nonsynonymous SNV</a:t>
                      </a:r>
                      <a:endParaRPr lang="en-US" sz="1100" b="0" i="0" u="none" strike="noStrike">
                        <a:solidFill>
                          <a:srgbClr val="000000"/>
                        </a:solidFill>
                        <a:effectLst/>
                        <a:latin typeface="Arial"/>
                      </a:endParaRPr>
                    </a:p>
                  </a:txBody>
                  <a:tcPr marL="9525" marR="9525" marT="9525" marB="0" anchor="b"/>
                </a:tc>
                <a:tc hMerge="1">
                  <a:txBody>
                    <a:bodyPr/>
                    <a:lstStyle/>
                    <a:p>
                      <a:endParaRPr lang="en-US"/>
                    </a:p>
                  </a:txBody>
                  <a:tcPr/>
                </a:tc>
                <a:tc>
                  <a:txBody>
                    <a:bodyPr/>
                    <a:lstStyle/>
                    <a:p>
                      <a:pPr algn="l" fontAlgn="b"/>
                      <a:r>
                        <a:rPr lang="en-US" sz="1100" u="none" strike="noStrike" dirty="0">
                          <a:effectLst/>
                        </a:rPr>
                        <a:t>R188Q</a:t>
                      </a:r>
                      <a:endParaRPr lang="en-US" sz="1100" b="0" i="0" u="none" strike="noStrike" dirty="0">
                        <a:solidFill>
                          <a:srgbClr val="000000"/>
                        </a:solidFill>
                        <a:effectLst/>
                        <a:latin typeface="Arial"/>
                      </a:endParaRPr>
                    </a:p>
                  </a:txBody>
                  <a:tcPr marL="9525" marR="9525" marT="9525" marB="0" anchor="b"/>
                </a:tc>
                <a:tc>
                  <a:txBody>
                    <a:bodyPr/>
                    <a:lstStyle/>
                    <a:p>
                      <a:pPr algn="l" fontAlgn="b"/>
                      <a:r>
                        <a:rPr lang="en-US" sz="1100" u="none" strike="noStrike">
                          <a:effectLst/>
                        </a:rPr>
                        <a:t>Postive</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neutral</a:t>
                      </a:r>
                      <a:endParaRPr lang="en-US" sz="1100" b="0" i="0" u="none" strike="noStrike">
                        <a:solidFill>
                          <a:srgbClr val="222222"/>
                        </a:solidFill>
                        <a:effectLst/>
                        <a:latin typeface="Arial"/>
                      </a:endParaRPr>
                    </a:p>
                  </a:txBody>
                  <a:tcPr marL="9525" marR="9525" marT="9525" marB="0" anchor="b"/>
                </a:tc>
              </a:tr>
              <a:tr h="203834">
                <a:tc>
                  <a:txBody>
                    <a:bodyPr/>
                    <a:lstStyle/>
                    <a:p>
                      <a:pPr algn="l" fontAlgn="b"/>
                      <a:r>
                        <a:rPr lang="en-US" sz="1100" u="none" strike="noStrike">
                          <a:effectLst/>
                        </a:rPr>
                        <a:t>FGF6</a:t>
                      </a:r>
                      <a:endParaRPr lang="en-US" sz="1100" b="0" i="0" u="none" strike="noStrike">
                        <a:solidFill>
                          <a:srgbClr val="000000"/>
                        </a:solidFill>
                        <a:effectLst/>
                        <a:latin typeface="Arial"/>
                      </a:endParaRPr>
                    </a:p>
                  </a:txBody>
                  <a:tcPr marL="9525" marR="9525" marT="9525" marB="0" anchor="b"/>
                </a:tc>
                <a:tc gridSpan="2">
                  <a:txBody>
                    <a:bodyPr/>
                    <a:lstStyle/>
                    <a:p>
                      <a:pPr algn="l" fontAlgn="b"/>
                      <a:r>
                        <a:rPr lang="en-US" sz="1100" u="none" strike="noStrike">
                          <a:effectLst/>
                        </a:rPr>
                        <a:t>nonsynonymous SNV</a:t>
                      </a:r>
                      <a:endParaRPr lang="en-US" sz="1100" b="0" i="0" u="none" strike="noStrike">
                        <a:solidFill>
                          <a:srgbClr val="000000"/>
                        </a:solidFill>
                        <a:effectLst/>
                        <a:latin typeface="Arial"/>
                      </a:endParaRPr>
                    </a:p>
                  </a:txBody>
                  <a:tcPr marL="9525" marR="9525" marT="9525" marB="0" anchor="b"/>
                </a:tc>
                <a:tc hMerge="1">
                  <a:txBody>
                    <a:bodyPr/>
                    <a:lstStyle/>
                    <a:p>
                      <a:endParaRPr lang="en-US"/>
                    </a:p>
                  </a:txBody>
                  <a:tcPr/>
                </a:tc>
                <a:tc>
                  <a:txBody>
                    <a:bodyPr/>
                    <a:lstStyle/>
                    <a:p>
                      <a:pPr algn="l" fontAlgn="b"/>
                      <a:r>
                        <a:rPr lang="en-US" sz="1100" u="none" strike="noStrike" dirty="0">
                          <a:effectLst/>
                        </a:rPr>
                        <a:t>D174V</a:t>
                      </a:r>
                      <a:endParaRPr lang="en-US" sz="1100" b="0" i="0" u="none" strike="noStrike" dirty="0">
                        <a:solidFill>
                          <a:srgbClr val="000000"/>
                        </a:solidFill>
                        <a:effectLst/>
                        <a:latin typeface="Arial"/>
                      </a:endParaRPr>
                    </a:p>
                  </a:txBody>
                  <a:tcPr marL="9525" marR="9525" marT="9525" marB="0" anchor="b"/>
                </a:tc>
                <a:tc>
                  <a:txBody>
                    <a:bodyPr/>
                    <a:lstStyle/>
                    <a:p>
                      <a:pPr algn="l" fontAlgn="b"/>
                      <a:r>
                        <a:rPr lang="en-US" sz="1100" u="none" strike="noStrike">
                          <a:effectLst/>
                        </a:rPr>
                        <a:t>negative</a:t>
                      </a:r>
                      <a:endParaRPr lang="en-US" sz="1100" b="0" i="0" u="none" strike="noStrike">
                        <a:solidFill>
                          <a:srgbClr val="222222"/>
                        </a:solidFill>
                        <a:effectLst/>
                        <a:latin typeface="Arial"/>
                      </a:endParaRPr>
                    </a:p>
                  </a:txBody>
                  <a:tcPr marL="9525" marR="9525" marT="9525" marB="0" anchor="b"/>
                </a:tc>
                <a:tc>
                  <a:txBody>
                    <a:bodyPr/>
                    <a:lstStyle/>
                    <a:p>
                      <a:pPr algn="l" fontAlgn="b"/>
                      <a:r>
                        <a:rPr lang="en-US" sz="1100" u="none" strike="noStrike">
                          <a:effectLst/>
                        </a:rPr>
                        <a:t>neutral</a:t>
                      </a:r>
                      <a:endParaRPr lang="en-US" sz="1100" b="0" i="0" u="none" strike="noStrike">
                        <a:solidFill>
                          <a:srgbClr val="222222"/>
                        </a:solidFill>
                        <a:effectLst/>
                        <a:latin typeface="Arial"/>
                      </a:endParaRPr>
                    </a:p>
                  </a:txBody>
                  <a:tcPr marL="9525" marR="9525" marT="9525" marB="0" anchor="b"/>
                </a:tc>
              </a:tr>
              <a:tr h="129043">
                <a:tc>
                  <a:txBody>
                    <a:bodyPr/>
                    <a:lstStyle/>
                    <a:p>
                      <a:pPr algn="l" fontAlgn="b"/>
                      <a:r>
                        <a:rPr lang="en-US" sz="1100" u="none" strike="noStrike">
                          <a:effectLst/>
                        </a:rPr>
                        <a:t>FGF6</a:t>
                      </a:r>
                      <a:endParaRPr lang="en-US" sz="1100" b="0" i="0" u="none" strike="noStrike">
                        <a:solidFill>
                          <a:srgbClr val="000000"/>
                        </a:solidFill>
                        <a:effectLst/>
                        <a:latin typeface="Arial"/>
                      </a:endParaRPr>
                    </a:p>
                  </a:txBody>
                  <a:tcPr marL="9525" marR="9525" marT="9525" marB="0" anchor="b"/>
                </a:tc>
                <a:tc>
                  <a:txBody>
                    <a:bodyPr/>
                    <a:lstStyle/>
                    <a:p>
                      <a:pPr algn="l" fontAlgn="b"/>
                      <a:r>
                        <a:rPr lang="en-US" sz="1100" u="none" strike="noStrike">
                          <a:effectLst/>
                        </a:rPr>
                        <a:t>stopgain</a:t>
                      </a:r>
                      <a:endParaRPr lang="en-US" sz="1100" b="0" i="0" u="none" strike="noStrike">
                        <a:solidFill>
                          <a:srgbClr val="000000"/>
                        </a:solidFill>
                        <a:effectLst/>
                        <a:latin typeface="Arial"/>
                      </a:endParaRPr>
                    </a:p>
                  </a:txBody>
                  <a:tcPr marL="9525" marR="9525" marT="9525" marB="0" anchor="b"/>
                </a:tc>
                <a:tc>
                  <a:txBody>
                    <a:bodyPr/>
                    <a:lstStyle/>
                    <a:p>
                      <a:pPr algn="l" fontAlgn="b"/>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E172X</a:t>
                      </a:r>
                      <a:endParaRPr lang="en-US" sz="1100" b="0" i="0" u="none" strike="noStrike" dirty="0">
                        <a:solidFill>
                          <a:srgbClr val="000000"/>
                        </a:solidFill>
                        <a:effectLst/>
                        <a:latin typeface="Arial"/>
                      </a:endParaRPr>
                    </a:p>
                  </a:txBody>
                  <a:tcPr marL="9525" marR="9525" marT="9525" marB="0" anchor="b"/>
                </a:tc>
                <a:tc>
                  <a:txBody>
                    <a:bodyPr/>
                    <a:lstStyle/>
                    <a:p>
                      <a:pPr algn="l" fontAlgn="b"/>
                      <a:r>
                        <a:rPr lang="en-US" sz="1100" u="none" strike="noStrike">
                          <a:effectLst/>
                        </a:rPr>
                        <a:t>negative</a:t>
                      </a:r>
                      <a:endParaRPr lang="en-US" sz="1100" b="0" i="0" u="none" strike="noStrike">
                        <a:solidFill>
                          <a:srgbClr val="222222"/>
                        </a:solidFill>
                        <a:effectLst/>
                        <a:latin typeface="Arial"/>
                      </a:endParaRPr>
                    </a:p>
                  </a:txBody>
                  <a:tcPr marL="9525" marR="9525" marT="9525" marB="0" anchor="b"/>
                </a:tc>
                <a:tc>
                  <a:txBody>
                    <a:bodyPr/>
                    <a:lstStyle/>
                    <a:p>
                      <a:pPr algn="l" fontAlgn="b"/>
                      <a:r>
                        <a:rPr lang="en-US" sz="1100" u="none" strike="noStrike">
                          <a:effectLst/>
                        </a:rPr>
                        <a:t>stop</a:t>
                      </a:r>
                      <a:endParaRPr lang="en-US" sz="1100" b="0" i="0" u="none" strike="noStrike">
                        <a:solidFill>
                          <a:srgbClr val="000000"/>
                        </a:solidFill>
                        <a:effectLst/>
                        <a:latin typeface="Calibri"/>
                      </a:endParaRPr>
                    </a:p>
                  </a:txBody>
                  <a:tcPr marL="9525" marR="9525" marT="9525" marB="0" anchor="b"/>
                </a:tc>
              </a:tr>
              <a:tr h="129043">
                <a:tc>
                  <a:txBody>
                    <a:bodyPr/>
                    <a:lstStyle/>
                    <a:p>
                      <a:pPr algn="l" fontAlgn="b"/>
                      <a:r>
                        <a:rPr lang="en-US" sz="1100" u="none" strike="noStrike">
                          <a:effectLst/>
                        </a:rPr>
                        <a:t>FGF6</a:t>
                      </a:r>
                      <a:endParaRPr lang="en-US" sz="1100" b="0" i="0" u="none" strike="noStrike">
                        <a:solidFill>
                          <a:srgbClr val="000000"/>
                        </a:solidFill>
                        <a:effectLst/>
                        <a:latin typeface="Arial"/>
                      </a:endParaRPr>
                    </a:p>
                  </a:txBody>
                  <a:tcPr marL="9525" marR="9525" marT="9525" marB="0" anchor="b"/>
                </a:tc>
                <a:tc gridSpan="2">
                  <a:txBody>
                    <a:bodyPr/>
                    <a:lstStyle/>
                    <a:p>
                      <a:pPr algn="l" fontAlgn="b"/>
                      <a:r>
                        <a:rPr lang="en-US" sz="1100" u="none" strike="noStrike">
                          <a:effectLst/>
                        </a:rPr>
                        <a:t>nonsynonymous SNV</a:t>
                      </a:r>
                      <a:endParaRPr lang="en-US" sz="1100" b="0" i="0" u="none" strike="noStrike">
                        <a:solidFill>
                          <a:srgbClr val="000000"/>
                        </a:solidFill>
                        <a:effectLst/>
                        <a:latin typeface="Arial"/>
                      </a:endParaRPr>
                    </a:p>
                  </a:txBody>
                  <a:tcPr marL="9525" marR="9525" marT="9525" marB="0" anchor="b"/>
                </a:tc>
                <a:tc hMerge="1">
                  <a:txBody>
                    <a:bodyPr/>
                    <a:lstStyle/>
                    <a:p>
                      <a:endParaRPr lang="en-US"/>
                    </a:p>
                  </a:txBody>
                  <a:tcPr/>
                </a:tc>
                <a:tc>
                  <a:txBody>
                    <a:bodyPr/>
                    <a:lstStyle/>
                    <a:p>
                      <a:pPr algn="l" fontAlgn="b"/>
                      <a:r>
                        <a:rPr lang="en-US" sz="1100" u="none" strike="noStrike">
                          <a:effectLst/>
                        </a:rPr>
                        <a:t>T162I</a:t>
                      </a:r>
                      <a:endParaRPr lang="en-US" sz="1100" b="0" i="0" u="none" strike="noStrike">
                        <a:solidFill>
                          <a:srgbClr val="000000"/>
                        </a:solidFill>
                        <a:effectLst/>
                        <a:latin typeface="Arial"/>
                      </a:endParaRPr>
                    </a:p>
                  </a:txBody>
                  <a:tcPr marL="9525" marR="9525" marT="9525" marB="0" anchor="b"/>
                </a:tc>
                <a:tc>
                  <a:txBody>
                    <a:bodyPr/>
                    <a:lstStyle/>
                    <a:p>
                      <a:pPr algn="l" fontAlgn="b"/>
                      <a:r>
                        <a:rPr lang="en-US" sz="1100" u="none" strike="noStrike" dirty="0">
                          <a:effectLst/>
                        </a:rPr>
                        <a:t>neutral</a:t>
                      </a:r>
                      <a:endParaRPr lang="en-US" sz="1100" b="0" i="0" u="none" strike="noStrike" dirty="0">
                        <a:solidFill>
                          <a:srgbClr val="222222"/>
                        </a:solidFill>
                        <a:effectLst/>
                        <a:latin typeface="Arial"/>
                      </a:endParaRPr>
                    </a:p>
                  </a:txBody>
                  <a:tcPr marL="9525" marR="9525" marT="9525" marB="0" anchor="b"/>
                </a:tc>
                <a:tc>
                  <a:txBody>
                    <a:bodyPr/>
                    <a:lstStyle/>
                    <a:p>
                      <a:pPr algn="l" fontAlgn="b"/>
                      <a:r>
                        <a:rPr lang="en-US" sz="1100" u="none" strike="noStrike">
                          <a:effectLst/>
                        </a:rPr>
                        <a:t>neutral</a:t>
                      </a:r>
                      <a:endParaRPr lang="en-US" sz="1100" b="0" i="0" u="none" strike="noStrike">
                        <a:solidFill>
                          <a:srgbClr val="222222"/>
                        </a:solidFill>
                        <a:effectLst/>
                        <a:latin typeface="Arial"/>
                      </a:endParaRPr>
                    </a:p>
                  </a:txBody>
                  <a:tcPr marL="9525" marR="9525" marT="9525" marB="0" anchor="b"/>
                </a:tc>
              </a:tr>
              <a:tr h="129043">
                <a:tc>
                  <a:txBody>
                    <a:bodyPr/>
                    <a:lstStyle/>
                    <a:p>
                      <a:pPr algn="l" fontAlgn="b"/>
                      <a:r>
                        <a:rPr lang="en-US" sz="1100" u="none" strike="noStrike">
                          <a:effectLst/>
                        </a:rPr>
                        <a:t>FGF6</a:t>
                      </a:r>
                      <a:endParaRPr lang="en-US" sz="1100" b="0" i="0" u="none" strike="noStrike">
                        <a:solidFill>
                          <a:srgbClr val="000000"/>
                        </a:solidFill>
                        <a:effectLst/>
                        <a:latin typeface="Arial"/>
                      </a:endParaRPr>
                    </a:p>
                  </a:txBody>
                  <a:tcPr marL="9525" marR="9525" marT="9525" marB="0" anchor="b"/>
                </a:tc>
                <a:tc gridSpan="2">
                  <a:txBody>
                    <a:bodyPr/>
                    <a:lstStyle/>
                    <a:p>
                      <a:pPr algn="l" fontAlgn="b"/>
                      <a:r>
                        <a:rPr lang="en-US" sz="1100" u="none" strike="noStrike">
                          <a:effectLst/>
                        </a:rPr>
                        <a:t>nonsynonymous SNV</a:t>
                      </a:r>
                      <a:endParaRPr lang="en-US" sz="1100" b="0" i="0" u="none" strike="noStrike">
                        <a:solidFill>
                          <a:srgbClr val="000000"/>
                        </a:solidFill>
                        <a:effectLst/>
                        <a:latin typeface="Arial"/>
                      </a:endParaRPr>
                    </a:p>
                  </a:txBody>
                  <a:tcPr marL="9525" marR="9525" marT="9525" marB="0" anchor="b"/>
                </a:tc>
                <a:tc hMerge="1">
                  <a:txBody>
                    <a:bodyPr/>
                    <a:lstStyle/>
                    <a:p>
                      <a:endParaRPr lang="en-US"/>
                    </a:p>
                  </a:txBody>
                  <a:tcPr/>
                </a:tc>
                <a:tc>
                  <a:txBody>
                    <a:bodyPr/>
                    <a:lstStyle/>
                    <a:p>
                      <a:pPr algn="l" fontAlgn="b"/>
                      <a:r>
                        <a:rPr lang="en-US" sz="1100" u="none" strike="noStrike">
                          <a:effectLst/>
                        </a:rPr>
                        <a:t>T150M</a:t>
                      </a:r>
                      <a:endParaRPr lang="en-US" sz="1100" b="0" i="0" u="none" strike="noStrike">
                        <a:solidFill>
                          <a:srgbClr val="000000"/>
                        </a:solidFill>
                        <a:effectLst/>
                        <a:latin typeface="Arial"/>
                      </a:endParaRPr>
                    </a:p>
                  </a:txBody>
                  <a:tcPr marL="9525" marR="9525" marT="9525" marB="0" anchor="b"/>
                </a:tc>
                <a:tc>
                  <a:txBody>
                    <a:bodyPr/>
                    <a:lstStyle/>
                    <a:p>
                      <a:pPr algn="l" fontAlgn="b"/>
                      <a:r>
                        <a:rPr lang="en-US" sz="1100" u="none" strike="noStrike">
                          <a:effectLst/>
                        </a:rPr>
                        <a:t>neutral</a:t>
                      </a:r>
                      <a:endParaRPr lang="en-US" sz="1100" b="0" i="0" u="none" strike="noStrike">
                        <a:solidFill>
                          <a:srgbClr val="222222"/>
                        </a:solidFill>
                        <a:effectLst/>
                        <a:latin typeface="Arial"/>
                      </a:endParaRPr>
                    </a:p>
                  </a:txBody>
                  <a:tcPr marL="9525" marR="9525" marT="9525" marB="0" anchor="b"/>
                </a:tc>
                <a:tc>
                  <a:txBody>
                    <a:bodyPr/>
                    <a:lstStyle/>
                    <a:p>
                      <a:pPr algn="l" fontAlgn="b"/>
                      <a:r>
                        <a:rPr lang="en-US" sz="1100" u="none" strike="noStrike">
                          <a:effectLst/>
                        </a:rPr>
                        <a:t>neutral</a:t>
                      </a:r>
                      <a:endParaRPr lang="en-US" sz="1100" b="0" i="0" u="none" strike="noStrike">
                        <a:solidFill>
                          <a:srgbClr val="222222"/>
                        </a:solidFill>
                        <a:effectLst/>
                        <a:latin typeface="Arial"/>
                      </a:endParaRPr>
                    </a:p>
                  </a:txBody>
                  <a:tcPr marL="9525" marR="9525" marT="9525" marB="0" anchor="b"/>
                </a:tc>
              </a:tr>
              <a:tr h="129043">
                <a:tc>
                  <a:txBody>
                    <a:bodyPr/>
                    <a:lstStyle/>
                    <a:p>
                      <a:pPr algn="l" fontAlgn="b"/>
                      <a:r>
                        <a:rPr lang="en-US" sz="1100" u="none" strike="noStrike">
                          <a:effectLst/>
                        </a:rPr>
                        <a:t>FGF6</a:t>
                      </a:r>
                      <a:endParaRPr lang="en-US" sz="1100" b="0" i="0" u="none" strike="noStrike">
                        <a:solidFill>
                          <a:srgbClr val="000000"/>
                        </a:solidFill>
                        <a:effectLst/>
                        <a:latin typeface="Arial"/>
                      </a:endParaRPr>
                    </a:p>
                  </a:txBody>
                  <a:tcPr marL="9525" marR="9525" marT="9525" marB="0" anchor="b"/>
                </a:tc>
                <a:tc gridSpan="2">
                  <a:txBody>
                    <a:bodyPr/>
                    <a:lstStyle/>
                    <a:p>
                      <a:pPr algn="l" fontAlgn="b"/>
                      <a:r>
                        <a:rPr lang="en-US" sz="1100" u="none" strike="noStrike">
                          <a:effectLst/>
                        </a:rPr>
                        <a:t>nonsynonymous SNV</a:t>
                      </a:r>
                      <a:endParaRPr lang="en-US" sz="1100" b="0" i="0" u="none" strike="noStrike">
                        <a:solidFill>
                          <a:srgbClr val="000000"/>
                        </a:solidFill>
                        <a:effectLst/>
                        <a:latin typeface="Arial"/>
                      </a:endParaRPr>
                    </a:p>
                  </a:txBody>
                  <a:tcPr marL="9525" marR="9525" marT="9525" marB="0" anchor="b"/>
                </a:tc>
                <a:tc hMerge="1">
                  <a:txBody>
                    <a:bodyPr/>
                    <a:lstStyle/>
                    <a:p>
                      <a:endParaRPr lang="en-US"/>
                    </a:p>
                  </a:txBody>
                  <a:tcPr/>
                </a:tc>
                <a:tc>
                  <a:txBody>
                    <a:bodyPr/>
                    <a:lstStyle/>
                    <a:p>
                      <a:pPr algn="l" fontAlgn="b"/>
                      <a:r>
                        <a:rPr lang="en-US" sz="1100" u="none" strike="noStrike">
                          <a:effectLst/>
                        </a:rPr>
                        <a:t>A149T</a:t>
                      </a:r>
                      <a:endParaRPr lang="en-US" sz="1100" b="0" i="0" u="none" strike="noStrike">
                        <a:solidFill>
                          <a:srgbClr val="000000"/>
                        </a:solidFill>
                        <a:effectLst/>
                        <a:latin typeface="Arial"/>
                      </a:endParaRPr>
                    </a:p>
                  </a:txBody>
                  <a:tcPr marL="9525" marR="9525" marT="9525" marB="0" anchor="b"/>
                </a:tc>
                <a:tc>
                  <a:txBody>
                    <a:bodyPr/>
                    <a:lstStyle/>
                    <a:p>
                      <a:pPr algn="l" fontAlgn="b"/>
                      <a:r>
                        <a:rPr lang="en-US" sz="1100" u="none" strike="noStrike">
                          <a:effectLst/>
                        </a:rPr>
                        <a:t>neutral</a:t>
                      </a:r>
                      <a:endParaRPr lang="en-US" sz="1100" b="0" i="0" u="none" strike="noStrike">
                        <a:solidFill>
                          <a:srgbClr val="222222"/>
                        </a:solidFill>
                        <a:effectLst/>
                        <a:latin typeface="Arial"/>
                      </a:endParaRPr>
                    </a:p>
                  </a:txBody>
                  <a:tcPr marL="9525" marR="9525" marT="9525" marB="0" anchor="b"/>
                </a:tc>
                <a:tc>
                  <a:txBody>
                    <a:bodyPr/>
                    <a:lstStyle/>
                    <a:p>
                      <a:pPr algn="l" fontAlgn="b"/>
                      <a:r>
                        <a:rPr lang="en-US" sz="1100" u="none" strike="noStrike">
                          <a:effectLst/>
                        </a:rPr>
                        <a:t>neutral</a:t>
                      </a:r>
                      <a:endParaRPr lang="en-US" sz="1100" b="0" i="0" u="none" strike="noStrike">
                        <a:solidFill>
                          <a:srgbClr val="222222"/>
                        </a:solidFill>
                        <a:effectLst/>
                        <a:latin typeface="Arial"/>
                      </a:endParaRPr>
                    </a:p>
                  </a:txBody>
                  <a:tcPr marL="9525" marR="9525" marT="9525" marB="0" anchor="b"/>
                </a:tc>
              </a:tr>
              <a:tr h="129043">
                <a:tc>
                  <a:txBody>
                    <a:bodyPr/>
                    <a:lstStyle/>
                    <a:p>
                      <a:pPr algn="l" fontAlgn="b"/>
                      <a:r>
                        <a:rPr lang="en-US" sz="1100" u="none" strike="noStrike">
                          <a:effectLst/>
                        </a:rPr>
                        <a:t>FGF6</a:t>
                      </a:r>
                      <a:endParaRPr lang="en-US" sz="1100" b="0" i="0" u="none" strike="noStrike">
                        <a:solidFill>
                          <a:srgbClr val="000000"/>
                        </a:solidFill>
                        <a:effectLst/>
                        <a:latin typeface="Arial"/>
                      </a:endParaRPr>
                    </a:p>
                  </a:txBody>
                  <a:tcPr marL="9525" marR="9525" marT="9525" marB="0" anchor="b"/>
                </a:tc>
                <a:tc gridSpan="2">
                  <a:txBody>
                    <a:bodyPr/>
                    <a:lstStyle/>
                    <a:p>
                      <a:pPr algn="l" fontAlgn="b"/>
                      <a:r>
                        <a:rPr lang="en-US" sz="1100" u="none" strike="noStrike">
                          <a:effectLst/>
                        </a:rPr>
                        <a:t>nonsynonymous SNV</a:t>
                      </a:r>
                      <a:endParaRPr lang="en-US" sz="1100" b="0" i="0" u="none" strike="noStrike">
                        <a:solidFill>
                          <a:srgbClr val="000000"/>
                        </a:solidFill>
                        <a:effectLst/>
                        <a:latin typeface="Arial"/>
                      </a:endParaRPr>
                    </a:p>
                  </a:txBody>
                  <a:tcPr marL="9525" marR="9525" marT="9525" marB="0" anchor="b"/>
                </a:tc>
                <a:tc hMerge="1">
                  <a:txBody>
                    <a:bodyPr/>
                    <a:lstStyle/>
                    <a:p>
                      <a:endParaRPr lang="en-US"/>
                    </a:p>
                  </a:txBody>
                  <a:tcPr/>
                </a:tc>
                <a:tc>
                  <a:txBody>
                    <a:bodyPr/>
                    <a:lstStyle/>
                    <a:p>
                      <a:pPr algn="l" fontAlgn="b"/>
                      <a:r>
                        <a:rPr lang="en-US" sz="1100" u="none" strike="noStrike">
                          <a:effectLst/>
                        </a:rPr>
                        <a:t>L130V</a:t>
                      </a:r>
                      <a:endParaRPr lang="en-US" sz="1100" b="0" i="0" u="none" strike="noStrike">
                        <a:solidFill>
                          <a:srgbClr val="000000"/>
                        </a:solidFill>
                        <a:effectLst/>
                        <a:latin typeface="Arial"/>
                      </a:endParaRPr>
                    </a:p>
                  </a:txBody>
                  <a:tcPr marL="9525" marR="9525" marT="9525" marB="0" anchor="b"/>
                </a:tc>
                <a:tc>
                  <a:txBody>
                    <a:bodyPr/>
                    <a:lstStyle/>
                    <a:p>
                      <a:pPr algn="l" fontAlgn="b"/>
                      <a:r>
                        <a:rPr lang="en-US" sz="1100" u="none" strike="noStrike" dirty="0">
                          <a:effectLst/>
                        </a:rPr>
                        <a:t>neutral</a:t>
                      </a:r>
                      <a:endParaRPr lang="en-US" sz="1100" b="0" i="0" u="none" strike="noStrike" dirty="0">
                        <a:solidFill>
                          <a:srgbClr val="222222"/>
                        </a:solidFill>
                        <a:effectLst/>
                        <a:latin typeface="Arial"/>
                      </a:endParaRPr>
                    </a:p>
                  </a:txBody>
                  <a:tcPr marL="9525" marR="9525" marT="9525" marB="0" anchor="b"/>
                </a:tc>
                <a:tc>
                  <a:txBody>
                    <a:bodyPr/>
                    <a:lstStyle/>
                    <a:p>
                      <a:pPr algn="l" fontAlgn="b"/>
                      <a:r>
                        <a:rPr lang="en-US" sz="1100" u="none" strike="noStrike">
                          <a:effectLst/>
                        </a:rPr>
                        <a:t>neutral</a:t>
                      </a:r>
                      <a:endParaRPr lang="en-US" sz="1100" b="0" i="0" u="none" strike="noStrike">
                        <a:solidFill>
                          <a:srgbClr val="222222"/>
                        </a:solidFill>
                        <a:effectLst/>
                        <a:latin typeface="Arial"/>
                      </a:endParaRPr>
                    </a:p>
                  </a:txBody>
                  <a:tcPr marL="9525" marR="9525" marT="9525" marB="0" anchor="b"/>
                </a:tc>
              </a:tr>
              <a:tr h="129043">
                <a:tc>
                  <a:txBody>
                    <a:bodyPr/>
                    <a:lstStyle/>
                    <a:p>
                      <a:pPr algn="l" fontAlgn="b"/>
                      <a:r>
                        <a:rPr lang="en-US" sz="1100" u="none" strike="noStrike">
                          <a:effectLst/>
                        </a:rPr>
                        <a:t>FGF6</a:t>
                      </a:r>
                      <a:endParaRPr lang="en-US" sz="1100" b="0" i="0" u="none" strike="noStrike">
                        <a:solidFill>
                          <a:srgbClr val="000000"/>
                        </a:solidFill>
                        <a:effectLst/>
                        <a:latin typeface="Arial"/>
                      </a:endParaRPr>
                    </a:p>
                  </a:txBody>
                  <a:tcPr marL="9525" marR="9525" marT="9525" marB="0" anchor="b"/>
                </a:tc>
                <a:tc gridSpan="2">
                  <a:txBody>
                    <a:bodyPr/>
                    <a:lstStyle/>
                    <a:p>
                      <a:pPr algn="l" fontAlgn="b"/>
                      <a:r>
                        <a:rPr lang="en-US" sz="1100" u="none" strike="noStrike">
                          <a:effectLst/>
                        </a:rPr>
                        <a:t>nonsynonymous SNV</a:t>
                      </a:r>
                      <a:endParaRPr lang="en-US" sz="1100" b="0" i="0" u="none" strike="noStrike">
                        <a:solidFill>
                          <a:srgbClr val="000000"/>
                        </a:solidFill>
                        <a:effectLst/>
                        <a:latin typeface="Arial"/>
                      </a:endParaRPr>
                    </a:p>
                  </a:txBody>
                  <a:tcPr marL="9525" marR="9525" marT="9525" marB="0" anchor="b"/>
                </a:tc>
                <a:tc hMerge="1">
                  <a:txBody>
                    <a:bodyPr/>
                    <a:lstStyle/>
                    <a:p>
                      <a:endParaRPr lang="en-US"/>
                    </a:p>
                  </a:txBody>
                  <a:tcPr/>
                </a:tc>
                <a:tc>
                  <a:txBody>
                    <a:bodyPr/>
                    <a:lstStyle/>
                    <a:p>
                      <a:pPr algn="l" fontAlgn="b"/>
                      <a:r>
                        <a:rPr lang="en-US" sz="1100" u="none" strike="noStrike">
                          <a:effectLst/>
                        </a:rPr>
                        <a:t>I120V</a:t>
                      </a:r>
                      <a:endParaRPr lang="en-US" sz="1100" b="0" i="0" u="none" strike="noStrike">
                        <a:solidFill>
                          <a:srgbClr val="000000"/>
                        </a:solidFill>
                        <a:effectLst/>
                        <a:latin typeface="Arial"/>
                      </a:endParaRPr>
                    </a:p>
                  </a:txBody>
                  <a:tcPr marL="9525" marR="9525" marT="9525" marB="0" anchor="b"/>
                </a:tc>
                <a:tc>
                  <a:txBody>
                    <a:bodyPr/>
                    <a:lstStyle/>
                    <a:p>
                      <a:pPr algn="l" fontAlgn="b"/>
                      <a:r>
                        <a:rPr lang="en-US" sz="1100" u="none" strike="noStrike">
                          <a:effectLst/>
                        </a:rPr>
                        <a:t>neutral</a:t>
                      </a:r>
                      <a:endParaRPr lang="en-US" sz="1100" b="0" i="0" u="none" strike="noStrike">
                        <a:solidFill>
                          <a:srgbClr val="222222"/>
                        </a:solidFill>
                        <a:effectLst/>
                        <a:latin typeface="Arial"/>
                      </a:endParaRPr>
                    </a:p>
                  </a:txBody>
                  <a:tcPr marL="9525" marR="9525" marT="9525" marB="0" anchor="b"/>
                </a:tc>
                <a:tc>
                  <a:txBody>
                    <a:bodyPr/>
                    <a:lstStyle/>
                    <a:p>
                      <a:pPr algn="l" fontAlgn="b"/>
                      <a:r>
                        <a:rPr lang="en-US" sz="1100" u="none" strike="noStrike">
                          <a:effectLst/>
                        </a:rPr>
                        <a:t>neutral</a:t>
                      </a:r>
                      <a:endParaRPr lang="en-US" sz="1100" b="0" i="0" u="none" strike="noStrike">
                        <a:solidFill>
                          <a:srgbClr val="222222"/>
                        </a:solidFill>
                        <a:effectLst/>
                        <a:latin typeface="Arial"/>
                      </a:endParaRPr>
                    </a:p>
                  </a:txBody>
                  <a:tcPr marL="9525" marR="9525" marT="9525" marB="0" anchor="b"/>
                </a:tc>
              </a:tr>
              <a:tr h="129043">
                <a:tc>
                  <a:txBody>
                    <a:bodyPr/>
                    <a:lstStyle/>
                    <a:p>
                      <a:pPr algn="l" fontAlgn="b"/>
                      <a:r>
                        <a:rPr lang="en-US" sz="1100" u="none" strike="noStrike">
                          <a:effectLst/>
                        </a:rPr>
                        <a:t>FGF6</a:t>
                      </a:r>
                      <a:endParaRPr lang="en-US" sz="1100" b="0" i="0" u="none" strike="noStrike">
                        <a:solidFill>
                          <a:srgbClr val="000000"/>
                        </a:solidFill>
                        <a:effectLst/>
                        <a:latin typeface="Arial"/>
                      </a:endParaRPr>
                    </a:p>
                  </a:txBody>
                  <a:tcPr marL="9525" marR="9525" marT="9525" marB="0" anchor="b"/>
                </a:tc>
                <a:tc gridSpan="2">
                  <a:txBody>
                    <a:bodyPr/>
                    <a:lstStyle/>
                    <a:p>
                      <a:pPr algn="l" fontAlgn="b"/>
                      <a:r>
                        <a:rPr lang="en-US" sz="1100" u="none" strike="noStrike">
                          <a:effectLst/>
                        </a:rPr>
                        <a:t>nonsynonymous SNV</a:t>
                      </a:r>
                      <a:endParaRPr lang="en-US" sz="1100" b="0" i="0" u="none" strike="noStrike">
                        <a:solidFill>
                          <a:srgbClr val="000000"/>
                        </a:solidFill>
                        <a:effectLst/>
                        <a:latin typeface="Arial"/>
                      </a:endParaRPr>
                    </a:p>
                  </a:txBody>
                  <a:tcPr marL="9525" marR="9525" marT="9525" marB="0" anchor="b"/>
                </a:tc>
                <a:tc hMerge="1">
                  <a:txBody>
                    <a:bodyPr/>
                    <a:lstStyle/>
                    <a:p>
                      <a:endParaRPr lang="en-US"/>
                    </a:p>
                  </a:txBody>
                  <a:tcPr/>
                </a:tc>
                <a:tc>
                  <a:txBody>
                    <a:bodyPr/>
                    <a:lstStyle/>
                    <a:p>
                      <a:pPr algn="l" fontAlgn="b"/>
                      <a:r>
                        <a:rPr lang="en-US" sz="1100" u="none" strike="noStrike">
                          <a:effectLst/>
                        </a:rPr>
                        <a:t>A63T</a:t>
                      </a:r>
                      <a:endParaRPr lang="en-US" sz="1100" b="0" i="0" u="none" strike="noStrike">
                        <a:solidFill>
                          <a:srgbClr val="000000"/>
                        </a:solidFill>
                        <a:effectLst/>
                        <a:latin typeface="Arial"/>
                      </a:endParaRPr>
                    </a:p>
                  </a:txBody>
                  <a:tcPr marL="9525" marR="9525" marT="9525" marB="0" anchor="b"/>
                </a:tc>
                <a:tc>
                  <a:txBody>
                    <a:bodyPr/>
                    <a:lstStyle/>
                    <a:p>
                      <a:pPr algn="l" fontAlgn="b"/>
                      <a:r>
                        <a:rPr lang="en-US" sz="1100" u="none" strike="noStrike">
                          <a:effectLst/>
                        </a:rPr>
                        <a:t>neutral</a:t>
                      </a:r>
                      <a:endParaRPr lang="en-US" sz="1100" b="0" i="0" u="none" strike="noStrike">
                        <a:solidFill>
                          <a:srgbClr val="222222"/>
                        </a:solidFill>
                        <a:effectLst/>
                        <a:latin typeface="Arial"/>
                      </a:endParaRPr>
                    </a:p>
                  </a:txBody>
                  <a:tcPr marL="9525" marR="9525" marT="9525" marB="0" anchor="b"/>
                </a:tc>
                <a:tc>
                  <a:txBody>
                    <a:bodyPr/>
                    <a:lstStyle/>
                    <a:p>
                      <a:pPr algn="l" fontAlgn="b"/>
                      <a:r>
                        <a:rPr lang="en-US" sz="1100" u="none" strike="noStrike">
                          <a:effectLst/>
                        </a:rPr>
                        <a:t>neutral</a:t>
                      </a:r>
                      <a:endParaRPr lang="en-US" sz="1100" b="0" i="0" u="none" strike="noStrike">
                        <a:solidFill>
                          <a:srgbClr val="222222"/>
                        </a:solidFill>
                        <a:effectLst/>
                        <a:latin typeface="Arial"/>
                      </a:endParaRPr>
                    </a:p>
                  </a:txBody>
                  <a:tcPr marL="9525" marR="9525" marT="9525" marB="0" anchor="b"/>
                </a:tc>
              </a:tr>
              <a:tr h="129043">
                <a:tc>
                  <a:txBody>
                    <a:bodyPr/>
                    <a:lstStyle/>
                    <a:p>
                      <a:pPr algn="l" fontAlgn="b"/>
                      <a:r>
                        <a:rPr lang="en-US" sz="1100" u="none" strike="noStrike">
                          <a:effectLst/>
                        </a:rPr>
                        <a:t>FGF6</a:t>
                      </a:r>
                      <a:endParaRPr lang="en-US" sz="1100" b="0" i="0" u="none" strike="noStrike">
                        <a:solidFill>
                          <a:srgbClr val="000000"/>
                        </a:solidFill>
                        <a:effectLst/>
                        <a:latin typeface="Arial"/>
                      </a:endParaRPr>
                    </a:p>
                  </a:txBody>
                  <a:tcPr marL="9525" marR="9525" marT="9525" marB="0" anchor="b"/>
                </a:tc>
                <a:tc gridSpan="2">
                  <a:txBody>
                    <a:bodyPr/>
                    <a:lstStyle/>
                    <a:p>
                      <a:pPr algn="l" fontAlgn="b"/>
                      <a:r>
                        <a:rPr lang="en-US" sz="1100" u="none" strike="noStrike">
                          <a:effectLst/>
                        </a:rPr>
                        <a:t>nonsynonymous SNV</a:t>
                      </a:r>
                      <a:endParaRPr lang="en-US" sz="1100" b="0" i="0" u="none" strike="noStrike">
                        <a:solidFill>
                          <a:srgbClr val="000000"/>
                        </a:solidFill>
                        <a:effectLst/>
                        <a:latin typeface="Arial"/>
                      </a:endParaRPr>
                    </a:p>
                  </a:txBody>
                  <a:tcPr marL="9525" marR="9525" marT="9525" marB="0" anchor="b"/>
                </a:tc>
                <a:tc hMerge="1">
                  <a:txBody>
                    <a:bodyPr/>
                    <a:lstStyle/>
                    <a:p>
                      <a:endParaRPr lang="en-US"/>
                    </a:p>
                  </a:txBody>
                  <a:tcPr/>
                </a:tc>
                <a:tc>
                  <a:txBody>
                    <a:bodyPr/>
                    <a:lstStyle/>
                    <a:p>
                      <a:pPr algn="l" fontAlgn="b"/>
                      <a:r>
                        <a:rPr lang="en-US" sz="1100" u="none" strike="noStrike">
                          <a:effectLst/>
                        </a:rPr>
                        <a:t>V36A</a:t>
                      </a:r>
                      <a:endParaRPr lang="en-US" sz="1100" b="0" i="0" u="none" strike="noStrike">
                        <a:solidFill>
                          <a:srgbClr val="000000"/>
                        </a:solidFill>
                        <a:effectLst/>
                        <a:latin typeface="Arial"/>
                      </a:endParaRPr>
                    </a:p>
                  </a:txBody>
                  <a:tcPr marL="9525" marR="9525" marT="9525" marB="0" anchor="b"/>
                </a:tc>
                <a:tc>
                  <a:txBody>
                    <a:bodyPr/>
                    <a:lstStyle/>
                    <a:p>
                      <a:pPr algn="l" fontAlgn="b"/>
                      <a:r>
                        <a:rPr lang="en-US" sz="1100" u="none" strike="noStrike">
                          <a:effectLst/>
                        </a:rPr>
                        <a:t>neutral</a:t>
                      </a:r>
                      <a:endParaRPr lang="en-US" sz="1100" b="0" i="0" u="none" strike="noStrike">
                        <a:solidFill>
                          <a:srgbClr val="222222"/>
                        </a:solidFill>
                        <a:effectLst/>
                        <a:latin typeface="Arial"/>
                      </a:endParaRPr>
                    </a:p>
                  </a:txBody>
                  <a:tcPr marL="9525" marR="9525" marT="9525" marB="0" anchor="b"/>
                </a:tc>
                <a:tc>
                  <a:txBody>
                    <a:bodyPr/>
                    <a:lstStyle/>
                    <a:p>
                      <a:pPr algn="l" fontAlgn="b"/>
                      <a:r>
                        <a:rPr lang="en-US" sz="1100" u="none" strike="noStrike">
                          <a:effectLst/>
                        </a:rPr>
                        <a:t>neutral</a:t>
                      </a:r>
                      <a:endParaRPr lang="en-US" sz="1100" b="0" i="0" u="none" strike="noStrike">
                        <a:solidFill>
                          <a:srgbClr val="222222"/>
                        </a:solidFill>
                        <a:effectLst/>
                        <a:latin typeface="Arial"/>
                      </a:endParaRPr>
                    </a:p>
                  </a:txBody>
                  <a:tcPr marL="9525" marR="9525" marT="9525" marB="0" anchor="b"/>
                </a:tc>
              </a:tr>
              <a:tr h="233568">
                <a:tc>
                  <a:txBody>
                    <a:bodyPr/>
                    <a:lstStyle/>
                    <a:p>
                      <a:pPr algn="l" fontAlgn="b"/>
                      <a:r>
                        <a:rPr lang="en-US" sz="1100" u="none" strike="noStrike">
                          <a:effectLst/>
                        </a:rPr>
                        <a:t>FGF6</a:t>
                      </a:r>
                      <a:endParaRPr lang="en-US" sz="1100" b="0" i="0" u="none" strike="noStrike">
                        <a:solidFill>
                          <a:srgbClr val="000000"/>
                        </a:solidFill>
                        <a:effectLst/>
                        <a:latin typeface="Arial"/>
                      </a:endParaRPr>
                    </a:p>
                  </a:txBody>
                  <a:tcPr marL="9525" marR="9525" marT="9525" marB="0" anchor="b"/>
                </a:tc>
                <a:tc>
                  <a:txBody>
                    <a:bodyPr/>
                    <a:lstStyle/>
                    <a:p>
                      <a:pPr algn="l" fontAlgn="b"/>
                      <a:r>
                        <a:rPr lang="en-US" sz="1100" u="none" strike="noStrike" dirty="0">
                          <a:effectLst/>
                        </a:rPr>
                        <a:t>nonsynonymous SNV</a:t>
                      </a:r>
                      <a:endParaRPr lang="en-US" sz="1100" b="0" i="0" u="none" strike="noStrike" dirty="0">
                        <a:solidFill>
                          <a:srgbClr val="000000"/>
                        </a:solidFill>
                        <a:effectLst/>
                        <a:latin typeface="Arial"/>
                      </a:endParaRPr>
                    </a:p>
                  </a:txBody>
                  <a:tcPr marL="9525" marR="9525" marT="9525" marB="0" anchor="b"/>
                </a:tc>
                <a:tc>
                  <a:txBody>
                    <a:bodyPr/>
                    <a:lstStyle/>
                    <a:p>
                      <a:pPr algn="l" fontAlgn="b"/>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G29V</a:t>
                      </a:r>
                      <a:endParaRPr lang="en-US" sz="1100" b="0" i="0" u="none" strike="noStrike">
                        <a:solidFill>
                          <a:srgbClr val="000000"/>
                        </a:solidFill>
                        <a:effectLst/>
                        <a:latin typeface="Arial"/>
                      </a:endParaRPr>
                    </a:p>
                  </a:txBody>
                  <a:tcPr marL="9525" marR="9525" marT="9525" marB="0" anchor="b"/>
                </a:tc>
                <a:tc>
                  <a:txBody>
                    <a:bodyPr/>
                    <a:lstStyle/>
                    <a:p>
                      <a:pPr algn="l" fontAlgn="b"/>
                      <a:r>
                        <a:rPr lang="en-US" sz="1100" u="none" strike="noStrike">
                          <a:effectLst/>
                        </a:rPr>
                        <a:t>neutral</a:t>
                      </a:r>
                      <a:endParaRPr lang="en-US" sz="1100" b="0" i="0" u="none" strike="noStrike">
                        <a:solidFill>
                          <a:srgbClr val="222222"/>
                        </a:solidFill>
                        <a:effectLst/>
                        <a:latin typeface="Arial"/>
                      </a:endParaRPr>
                    </a:p>
                  </a:txBody>
                  <a:tcPr marL="9525" marR="9525" marT="9525" marB="0" anchor="b"/>
                </a:tc>
                <a:tc>
                  <a:txBody>
                    <a:bodyPr/>
                    <a:lstStyle/>
                    <a:p>
                      <a:pPr algn="l" fontAlgn="b"/>
                      <a:r>
                        <a:rPr lang="en-US" sz="1100" u="none" strike="noStrike" dirty="0">
                          <a:effectLst/>
                        </a:rPr>
                        <a:t>neutral</a:t>
                      </a:r>
                      <a:endParaRPr lang="en-US" sz="1100" b="0" i="0" u="none" strike="noStrike" dirty="0">
                        <a:solidFill>
                          <a:srgbClr val="222222"/>
                        </a:solidFill>
                        <a:effectLst/>
                        <a:latin typeface="Arial"/>
                      </a:endParaRPr>
                    </a:p>
                  </a:txBody>
                  <a:tcPr marL="9525" marR="9525" marT="9525" marB="0" anchor="b"/>
                </a:tc>
              </a:tr>
            </a:tbl>
          </a:graphicData>
        </a:graphic>
      </p:graphicFrame>
    </p:spTree>
    <p:extLst>
      <p:ext uri="{BB962C8B-B14F-4D97-AF65-F5344CB8AC3E}">
        <p14:creationId xmlns:p14="http://schemas.microsoft.com/office/powerpoint/2010/main" val="32130024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533400"/>
            <a:ext cx="4572000" cy="923330"/>
          </a:xfrm>
          <a:prstGeom prst="rect">
            <a:avLst/>
          </a:prstGeom>
        </p:spPr>
        <p:txBody>
          <a:bodyPr>
            <a:spAutoFit/>
          </a:bodyPr>
          <a:lstStyle/>
          <a:p>
            <a:r>
              <a:rPr lang="en-US" dirty="0"/>
              <a:t>For unknown reasons, only about 28 percent of male and 1 percent of female homozygotes will ever develop symptoms or organ damage. </a:t>
            </a:r>
          </a:p>
        </p:txBody>
      </p:sp>
      <p:sp>
        <p:nvSpPr>
          <p:cNvPr id="3" name="Rectangle 2"/>
          <p:cNvSpPr/>
          <p:nvPr/>
        </p:nvSpPr>
        <p:spPr>
          <a:xfrm>
            <a:off x="590550" y="1600200"/>
            <a:ext cx="4572000" cy="1477328"/>
          </a:xfrm>
          <a:prstGeom prst="rect">
            <a:avLst/>
          </a:prstGeom>
        </p:spPr>
        <p:txBody>
          <a:bodyPr>
            <a:spAutoFit/>
          </a:bodyPr>
          <a:lstStyle/>
          <a:p>
            <a:r>
              <a:rPr lang="en-US" dirty="0"/>
              <a:t>With 1 in 200 to 250 persons bearing the requisite double mutation, the C282Y form of hereditary hemochromatosis is among the most prevalent genetic diseases in the United States. </a:t>
            </a:r>
          </a:p>
        </p:txBody>
      </p:sp>
      <p:sp>
        <p:nvSpPr>
          <p:cNvPr id="4" name="Rectangle 3"/>
          <p:cNvSpPr/>
          <p:nvPr/>
        </p:nvSpPr>
        <p:spPr>
          <a:xfrm>
            <a:off x="609600" y="3200400"/>
            <a:ext cx="4572000" cy="1200329"/>
          </a:xfrm>
          <a:prstGeom prst="rect">
            <a:avLst/>
          </a:prstGeom>
        </p:spPr>
        <p:txBody>
          <a:bodyPr>
            <a:spAutoFit/>
          </a:bodyPr>
          <a:lstStyle/>
          <a:p>
            <a:r>
              <a:rPr lang="en-US" dirty="0"/>
              <a:t>DNA testing shows that all individuals with this hemochromatosis gene descend from the same ancestor, and this may explain the geography of the disease.</a:t>
            </a:r>
          </a:p>
        </p:txBody>
      </p:sp>
      <p:sp>
        <p:nvSpPr>
          <p:cNvPr id="5" name="Rectangle 4"/>
          <p:cNvSpPr/>
          <p:nvPr/>
        </p:nvSpPr>
        <p:spPr>
          <a:xfrm>
            <a:off x="381000" y="4400729"/>
            <a:ext cx="8001000" cy="2031325"/>
          </a:xfrm>
          <a:prstGeom prst="rect">
            <a:avLst/>
          </a:prstGeom>
        </p:spPr>
        <p:txBody>
          <a:bodyPr wrap="square">
            <a:spAutoFit/>
          </a:bodyPr>
          <a:lstStyle/>
          <a:p>
            <a:r>
              <a:rPr lang="en-US" dirty="0"/>
              <a:t>The vast majority of human genetic variation is neutral; it has no effect on an individual's ability to survive and have children. Our alleles, or individual genetic variants, are passed down to subsequent generations as we reproduce. It generally takes about one million years for one of these neutral alleles to "drift" through the population and become commonplace throughout the world.</a:t>
            </a:r>
          </a:p>
          <a:p>
            <a:r>
              <a:rPr lang="en-US" dirty="0"/>
              <a:t/>
            </a:r>
            <a:br>
              <a:rPr lang="en-US" dirty="0"/>
            </a:br>
            <a:endParaRPr lang="en-US" dirty="0"/>
          </a:p>
        </p:txBody>
      </p:sp>
    </p:spTree>
    <p:extLst>
      <p:ext uri="{BB962C8B-B14F-4D97-AF65-F5344CB8AC3E}">
        <p14:creationId xmlns:p14="http://schemas.microsoft.com/office/powerpoint/2010/main" val="17313094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720840"/>
            <a:ext cx="8229600" cy="2308324"/>
          </a:xfrm>
          <a:prstGeom prst="rect">
            <a:avLst/>
          </a:prstGeom>
        </p:spPr>
        <p:txBody>
          <a:bodyPr wrap="square">
            <a:spAutoFit/>
          </a:bodyPr>
          <a:lstStyle/>
          <a:p>
            <a:r>
              <a:rPr lang="en-US" dirty="0"/>
              <a:t>&gt;AAH74721.1 HFE protein [Homo </a:t>
            </a:r>
            <a:r>
              <a:rPr lang="en-US" dirty="0" smtClean="0"/>
              <a:t>sapiens]</a:t>
            </a:r>
          </a:p>
          <a:p>
            <a:endParaRPr lang="en-US" dirty="0" smtClean="0"/>
          </a:p>
          <a:p>
            <a:r>
              <a:rPr lang="en-US" dirty="0" smtClean="0"/>
              <a:t>MGPRARPALLLLMLLQTAVLQGRLLRSHSLHYLFMGASEQDLGLSLFEALGYVDDQLFVFYDHESRRVEPRTPWVSSRISSQMWLQLSQSLKGWDHMFTVDFWTIMENHNHSKESHTLQVILGCEMQEDNSTEGYWKYGYDGQDHLEFCPDTLDWRAAEPRAWPTKLEWERHKIRARQNRAYLERDCPAQLQQLLELGRGVLDQQEGSESSSLPGKVTTLRCRALNYYPQNITMKWLKDKQPMDAKEFEPKDVLPNGDGTYQGWITLAVPPGEEQRYTCQVEHPGLDQPLIVIWEPSPSGTLVIGVISGIAVFVVILFIGILFIILRKRQGSRGAMGHYVLAERE</a:t>
            </a:r>
            <a:endParaRPr lang="en-US" dirty="0"/>
          </a:p>
        </p:txBody>
      </p:sp>
      <p:sp>
        <p:nvSpPr>
          <p:cNvPr id="3" name="Rectangle 2"/>
          <p:cNvSpPr/>
          <p:nvPr/>
        </p:nvSpPr>
        <p:spPr>
          <a:xfrm>
            <a:off x="533400" y="4343400"/>
            <a:ext cx="1752403" cy="369332"/>
          </a:xfrm>
          <a:prstGeom prst="rect">
            <a:avLst/>
          </a:prstGeom>
        </p:spPr>
        <p:txBody>
          <a:bodyPr wrap="none">
            <a:spAutoFit/>
          </a:bodyPr>
          <a:lstStyle/>
          <a:p>
            <a:r>
              <a:rPr lang="en-US" dirty="0"/>
              <a:t>C282Y and H63D</a:t>
            </a:r>
          </a:p>
        </p:txBody>
      </p:sp>
    </p:spTree>
    <p:extLst>
      <p:ext uri="{BB962C8B-B14F-4D97-AF65-F5344CB8AC3E}">
        <p14:creationId xmlns:p14="http://schemas.microsoft.com/office/powerpoint/2010/main" val="28985078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720840"/>
            <a:ext cx="8077200" cy="2031325"/>
          </a:xfrm>
          <a:prstGeom prst="rect">
            <a:avLst/>
          </a:prstGeom>
        </p:spPr>
        <p:txBody>
          <a:bodyPr wrap="square">
            <a:spAutoFit/>
          </a:bodyPr>
          <a:lstStyle/>
          <a:p>
            <a:r>
              <a:rPr lang="en-US" dirty="0"/>
              <a:t>We show that </a:t>
            </a:r>
            <a:r>
              <a:rPr lang="en-US" dirty="0" err="1"/>
              <a:t>hepcidin</a:t>
            </a:r>
            <a:r>
              <a:rPr lang="en-US" dirty="0"/>
              <a:t> transcription was stimulated in murine hepatocytes not only by IL-6 but also by IL-1 and IL-1. Indeed, </a:t>
            </a:r>
            <a:r>
              <a:rPr lang="en-US" dirty="0" err="1"/>
              <a:t>hepcidin</a:t>
            </a:r>
            <a:r>
              <a:rPr lang="en-US" dirty="0"/>
              <a:t> stimulation by both forms of IL-1 was consistently greater than stimulation by IL-6. When antibodies to these three cytokines were added to macrophage-conditioned media made in IL-6/ mice, all stimulation of </a:t>
            </a:r>
            <a:r>
              <a:rPr lang="en-US" dirty="0" err="1"/>
              <a:t>hepcidin</a:t>
            </a:r>
            <a:r>
              <a:rPr lang="en-US" dirty="0"/>
              <a:t> transcription was abolished, indicating that these cytokines are responsible for virtually all of the stimulating effect of macrophage-conditioned media. IF</a:t>
            </a:r>
          </a:p>
        </p:txBody>
      </p:sp>
    </p:spTree>
    <p:extLst>
      <p:ext uri="{BB962C8B-B14F-4D97-AF65-F5344CB8AC3E}">
        <p14:creationId xmlns:p14="http://schemas.microsoft.com/office/powerpoint/2010/main" val="36103268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0040" y="1676400"/>
            <a:ext cx="8671560" cy="3139321"/>
          </a:xfrm>
          <a:prstGeom prst="rect">
            <a:avLst/>
          </a:prstGeom>
        </p:spPr>
        <p:txBody>
          <a:bodyPr wrap="square">
            <a:spAutoFit/>
          </a:bodyPr>
          <a:lstStyle/>
          <a:p>
            <a:r>
              <a:rPr lang="en-US" dirty="0"/>
              <a:t>The plasma iron level depends on intestinal absorption of iron, red blood cell recycling and import and export from various organs, particularly the liver and spleen. Iron excretion occurs only through sloughing of enterocytes, skin and hair shedding, sweating, and blood loss. Dietary iron appears mainly in the form of Fe3+ and it is reduced to Fe2+ by duodenal cytochrome-b (DCYTB) and other brush border </a:t>
            </a:r>
            <a:r>
              <a:rPr lang="en-US" dirty="0" err="1"/>
              <a:t>ferrireductases</a:t>
            </a:r>
            <a:r>
              <a:rPr lang="en-US" dirty="0"/>
              <a:t>. Fe2+ is then imported into enterocytes by the divalent metal transporter 1 (DMT1). In enterocytes it is exported to the serum through </a:t>
            </a:r>
            <a:r>
              <a:rPr lang="en-US" dirty="0" err="1"/>
              <a:t>ferroportin</a:t>
            </a:r>
            <a:r>
              <a:rPr lang="en-US" dirty="0"/>
              <a:t> (FPN, or SLC40A1), the only known iron exporter in mammalian cells [8]. In the plasma, iron binds to the transport protein transferrin (</a:t>
            </a:r>
            <a:r>
              <a:rPr lang="en-US" dirty="0" err="1"/>
              <a:t>Tf</a:t>
            </a:r>
            <a:r>
              <a:rPr lang="en-US" dirty="0"/>
              <a:t> ) which donates iron to various cell types through the transferrin receptors (TFR1, TFR2). Iron can also be exported from hepatocytes and macrophages into the plasma through </a:t>
            </a:r>
            <a:r>
              <a:rPr lang="en-US" dirty="0" err="1"/>
              <a:t>ferroportin</a:t>
            </a:r>
            <a:r>
              <a:rPr lang="en-US" dirty="0"/>
              <a:t>. Excess iron in the body is stored mainly in the liver, in the form of ferritin.</a:t>
            </a:r>
          </a:p>
        </p:txBody>
      </p:sp>
    </p:spTree>
    <p:extLst>
      <p:ext uri="{BB962C8B-B14F-4D97-AF65-F5344CB8AC3E}">
        <p14:creationId xmlns:p14="http://schemas.microsoft.com/office/powerpoint/2010/main" val="10560422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genome.ucsc.edu/trash/hgc/gtexGene_genome_72c6_72f26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04800"/>
            <a:ext cx="5571490"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8500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rstb.royalsocietypublishing.org/content/royptb/371/1699/20150140/F1.large.jpg?width=800&amp;height=600&amp;carousel=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180" y="61164"/>
            <a:ext cx="7784620" cy="6537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36015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0025" y="474107"/>
            <a:ext cx="7430560" cy="369332"/>
          </a:xfrm>
          <a:prstGeom prst="rect">
            <a:avLst/>
          </a:prstGeom>
        </p:spPr>
        <p:txBody>
          <a:bodyPr wrap="none">
            <a:spAutoFit/>
          </a:bodyPr>
          <a:lstStyle/>
          <a:p>
            <a:r>
              <a:rPr lang="en-US" dirty="0">
                <a:latin typeface="Arial Black" panose="020B0A04020102020204" pitchFamily="34" charset="0"/>
              </a:rPr>
              <a:t>HEPH is quite young genes occurred since </a:t>
            </a:r>
            <a:r>
              <a:rPr lang="en-US" dirty="0" err="1">
                <a:latin typeface="Arial Black" panose="020B0A04020102020204" pitchFamily="34" charset="0"/>
              </a:rPr>
              <a:t>Boreoeutheria</a:t>
            </a:r>
            <a:endParaRPr lang="en-US" dirty="0">
              <a:latin typeface="Arial Black" panose="020B0A04020102020204" pitchFamily="34"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845" y="1000124"/>
            <a:ext cx="6324600" cy="2752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4495800"/>
            <a:ext cx="6257925" cy="1790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200025" y="4120634"/>
            <a:ext cx="937116" cy="369332"/>
          </a:xfrm>
          <a:prstGeom prst="rect">
            <a:avLst/>
          </a:prstGeom>
        </p:spPr>
        <p:txBody>
          <a:bodyPr wrap="none">
            <a:spAutoFit/>
          </a:bodyPr>
          <a:lstStyle/>
          <a:p>
            <a:r>
              <a:rPr lang="en-US" dirty="0">
                <a:latin typeface="Arial Black" panose="020B0A04020102020204" pitchFamily="34" charset="0"/>
              </a:rPr>
              <a:t>TFRC </a:t>
            </a:r>
            <a:endParaRPr lang="en-US" dirty="0"/>
          </a:p>
        </p:txBody>
      </p:sp>
      <p:sp>
        <p:nvSpPr>
          <p:cNvPr id="4" name="Rectangle 3"/>
          <p:cNvSpPr/>
          <p:nvPr/>
        </p:nvSpPr>
        <p:spPr>
          <a:xfrm>
            <a:off x="3810000" y="5082659"/>
            <a:ext cx="2763860" cy="276999"/>
          </a:xfrm>
          <a:prstGeom prst="rect">
            <a:avLst/>
          </a:prstGeom>
        </p:spPr>
        <p:txBody>
          <a:bodyPr wrap="square">
            <a:spAutoFit/>
          </a:bodyPr>
          <a:lstStyle/>
          <a:p>
            <a:r>
              <a:rPr lang="en-US" sz="1200" b="1" dirty="0" smtClean="0"/>
              <a:t>Armadillo</a:t>
            </a:r>
            <a:endParaRPr lang="en-US" sz="1200" b="1" dirty="0"/>
          </a:p>
        </p:txBody>
      </p:sp>
      <p:sp>
        <p:nvSpPr>
          <p:cNvPr id="5" name="Rounded Rectangle 4"/>
          <p:cNvSpPr/>
          <p:nvPr/>
        </p:nvSpPr>
        <p:spPr>
          <a:xfrm>
            <a:off x="765435" y="3305175"/>
            <a:ext cx="3810000" cy="228600"/>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57200" y="5767387"/>
            <a:ext cx="3810000" cy="228600"/>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utoShape 7" descr="Image result for 犰狳 穿山甲"/>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9" descr="Image result for 犰狳 穿山甲"/>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6"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3060" y="3500437"/>
            <a:ext cx="3778770"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7"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7466" y="2590801"/>
            <a:ext cx="4786534" cy="627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8"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57675" y="6250560"/>
            <a:ext cx="4776787" cy="3662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238322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533400"/>
            <a:ext cx="8610600" cy="369332"/>
          </a:xfrm>
          <a:prstGeom prst="rect">
            <a:avLst/>
          </a:prstGeom>
        </p:spPr>
        <p:txBody>
          <a:bodyPr wrap="square">
            <a:spAutoFit/>
          </a:bodyPr>
          <a:lstStyle/>
          <a:p>
            <a:r>
              <a:rPr lang="en-US" dirty="0"/>
              <a:t>https://www.ncbi.nlm.nih.gov/nuccore/476574211?report=graph&amp;v=4098797:4128613</a:t>
            </a:r>
          </a:p>
        </p:txBody>
      </p:sp>
      <p:sp>
        <p:nvSpPr>
          <p:cNvPr id="3" name="Rectangle 2"/>
          <p:cNvSpPr/>
          <p:nvPr/>
        </p:nvSpPr>
        <p:spPr>
          <a:xfrm>
            <a:off x="381000" y="990600"/>
            <a:ext cx="8382000" cy="1200329"/>
          </a:xfrm>
          <a:prstGeom prst="rect">
            <a:avLst/>
          </a:prstGeom>
        </p:spPr>
        <p:txBody>
          <a:bodyPr wrap="square">
            <a:spAutoFit/>
          </a:bodyPr>
          <a:lstStyle/>
          <a:p>
            <a:r>
              <a:rPr lang="en-US" b="1" dirty="0" err="1"/>
              <a:t>Dasypus</a:t>
            </a:r>
            <a:r>
              <a:rPr lang="en-US" b="1" dirty="0"/>
              <a:t> </a:t>
            </a:r>
            <a:r>
              <a:rPr lang="en-US" b="1" dirty="0" err="1"/>
              <a:t>novemcinctus</a:t>
            </a:r>
            <a:r>
              <a:rPr lang="en-US" b="1" dirty="0"/>
              <a:t> isolate 3-136 unplaced genomic scaffold, Dasnov3.0 Scaffold24400, whole genome shotgun sequence</a:t>
            </a:r>
          </a:p>
          <a:p>
            <a:r>
              <a:rPr lang="en-US" dirty="0"/>
              <a:t/>
            </a:r>
            <a:br>
              <a:rPr lang="en-US" dirty="0"/>
            </a:b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813" y="2777598"/>
            <a:ext cx="6529387" cy="37385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228600" y="2316123"/>
            <a:ext cx="838691" cy="369332"/>
          </a:xfrm>
          <a:prstGeom prst="rect">
            <a:avLst/>
          </a:prstGeom>
        </p:spPr>
        <p:txBody>
          <a:bodyPr wrap="none">
            <a:spAutoFit/>
          </a:bodyPr>
          <a:lstStyle/>
          <a:p>
            <a:r>
              <a:rPr lang="en-US" dirty="0" smtClean="0">
                <a:latin typeface="Arial Black" panose="020B0A04020102020204" pitchFamily="34" charset="0"/>
              </a:rPr>
              <a:t>FGF6</a:t>
            </a:r>
            <a:endParaRPr lang="en-US" dirty="0"/>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8837" y="5197769"/>
            <a:ext cx="2090737" cy="1339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ounded Rectangle 5"/>
          <p:cNvSpPr/>
          <p:nvPr/>
        </p:nvSpPr>
        <p:spPr>
          <a:xfrm>
            <a:off x="647945" y="5791200"/>
            <a:ext cx="5262318" cy="152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utoShape 5" descr="Image result for Orycteropus afer af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8837" y="3782636"/>
            <a:ext cx="2033587" cy="1353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AutoShape 8" descr="Image result for Phascolarctos cinereu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Image result for Phascolarctos cinereu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31"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1496" y="2256174"/>
            <a:ext cx="2020928" cy="14886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31716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371600"/>
            <a:ext cx="3925887" cy="445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92055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76200"/>
            <a:ext cx="9982200" cy="6555641"/>
          </a:xfrm>
          <a:prstGeom prst="rect">
            <a:avLst/>
          </a:prstGeom>
        </p:spPr>
        <p:txBody>
          <a:bodyPr wrap="square">
            <a:spAutoFit/>
          </a:bodyPr>
          <a:lstStyle/>
          <a:p>
            <a:r>
              <a:rPr lang="en-US" sz="1400" dirty="0"/>
              <a:t>&gt;sp|P10767|FGF6_HUMAN Fibroblast growth factor 6 OS=Homo sapiens GN=FGF6 PE=1 </a:t>
            </a:r>
            <a:r>
              <a:rPr lang="en-US" sz="1400" dirty="0" smtClean="0"/>
              <a:t>SV=4</a:t>
            </a:r>
          </a:p>
          <a:p>
            <a:endParaRPr lang="en-US" sz="1400" dirty="0"/>
          </a:p>
          <a:p>
            <a:r>
              <a:rPr lang="en-US" sz="1400" dirty="0">
                <a:latin typeface="Arial" panose="020B0604020202020204" pitchFamily="34" charset="0"/>
                <a:cs typeface="Arial" panose="020B0604020202020204" pitchFamily="34" charset="0"/>
              </a:rPr>
              <a:t>MALGQKLFITMSRGAGRLQGTLWALVFLGILVGMVVPSPAGTRANNTLLDSRGWGTLLSR</a:t>
            </a:r>
          </a:p>
          <a:p>
            <a:r>
              <a:rPr lang="en-US" sz="1400" dirty="0">
                <a:latin typeface="Arial" panose="020B0604020202020204" pitchFamily="34" charset="0"/>
                <a:cs typeface="Arial" panose="020B0604020202020204" pitchFamily="34" charset="0"/>
              </a:rPr>
              <a:t>SRAGLAGEIAGVNWESGYLVGIKRQRRLYCNVGIGFHLQVLPDGRISGTHEENPYSLLEI</a:t>
            </a:r>
          </a:p>
          <a:p>
            <a:r>
              <a:rPr lang="en-US" sz="1400" dirty="0" smtClean="0">
                <a:latin typeface="Arial" panose="020B0604020202020204" pitchFamily="34" charset="0"/>
                <a:cs typeface="Arial" panose="020B0604020202020204" pitchFamily="34" charset="0"/>
              </a:rPr>
              <a:t>STVERGVVSLFGVRSALFVAMNSKGRLYATPSFQEECKFRETLLPNNYNAYESDLYQGTY</a:t>
            </a:r>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IALSKYGRVKRGSKVSPIMTVTHFLPRI</a:t>
            </a:r>
          </a:p>
          <a:p>
            <a:endParaRPr lang="en-US" sz="1400" dirty="0" smtClean="0"/>
          </a:p>
          <a:p>
            <a:r>
              <a:rPr lang="en-US" sz="1400" dirty="0">
                <a:latin typeface="Arial" panose="020B0604020202020204" pitchFamily="34" charset="0"/>
                <a:cs typeface="Arial" panose="020B0604020202020204" pitchFamily="34" charset="0"/>
              </a:rPr>
              <a:t>&gt;</a:t>
            </a:r>
            <a:r>
              <a:rPr lang="en-US" sz="1400" dirty="0" smtClean="0">
                <a:latin typeface="Arial" panose="020B0604020202020204" pitchFamily="34" charset="0"/>
                <a:cs typeface="Arial" panose="020B0604020202020204" pitchFamily="34" charset="0"/>
              </a:rPr>
              <a:t>FGF6-T150M</a:t>
            </a:r>
            <a:endParaRPr lang="en-US" sz="1400" dirty="0"/>
          </a:p>
          <a:p>
            <a:r>
              <a:rPr lang="en-US" sz="1400" dirty="0">
                <a:latin typeface="Arial" panose="020B0604020202020204" pitchFamily="34" charset="0"/>
                <a:cs typeface="Arial" panose="020B0604020202020204" pitchFamily="34" charset="0"/>
              </a:rPr>
              <a:t>MALGQKLFITMSRGAGRLQGTLWALVFLGILVGMVVPSPAGTRANNTLLDSRGWGTLLSR</a:t>
            </a:r>
          </a:p>
          <a:p>
            <a:r>
              <a:rPr lang="en-US" sz="1400" dirty="0" smtClean="0">
                <a:latin typeface="Arial" panose="020B0604020202020204" pitchFamily="34" charset="0"/>
                <a:cs typeface="Arial" panose="020B0604020202020204" pitchFamily="34" charset="0"/>
              </a:rPr>
              <a:t>SRAGLAGEIAGVNWESGYLVGIKRQRRLYCNVGIGFHLQVLPDGRISGTHEENPYSLLEV</a:t>
            </a:r>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STVERGVVSLFGVRSALFVAMNSKGRLYATPSFQEECKFRETLLPNNYNAYESDLYQGTY</a:t>
            </a:r>
          </a:p>
          <a:p>
            <a:r>
              <a:rPr lang="en-US" sz="1400" dirty="0" smtClean="0">
                <a:latin typeface="Arial" panose="020B0604020202020204" pitchFamily="34" charset="0"/>
                <a:cs typeface="Arial" panose="020B0604020202020204" pitchFamily="34" charset="0"/>
              </a:rPr>
              <a:t>IALSKYGRVKRGSKVSPIMTVTHFLPRI</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&gt;</a:t>
            </a:r>
            <a:r>
              <a:rPr lang="en-US" sz="1400" dirty="0" smtClean="0">
                <a:latin typeface="Arial" panose="020B0604020202020204" pitchFamily="34" charset="0"/>
                <a:cs typeface="Arial" panose="020B0604020202020204" pitchFamily="34" charset="0"/>
              </a:rPr>
              <a:t>FGF6-T150M</a:t>
            </a:r>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MALGQKLFITMSRGAGRLQGTLWALVFLGILVGMVVPSPAGTRANNTLLDSRGWGTLLSR</a:t>
            </a:r>
          </a:p>
          <a:p>
            <a:r>
              <a:rPr lang="en-US" sz="1400" dirty="0" smtClean="0">
                <a:latin typeface="Arial" panose="020B0604020202020204" pitchFamily="34" charset="0"/>
                <a:cs typeface="Arial" panose="020B0604020202020204" pitchFamily="34" charset="0"/>
              </a:rPr>
              <a:t>SRAGLAGEIAGVNWESGYLVGIKRQRRLYCNVGIGFHLQVLPDGRISGTHEENPYSLLEI</a:t>
            </a:r>
            <a:endParaRPr lang="en-US" sz="1400" dirty="0">
              <a:latin typeface="Arial" panose="020B0604020202020204" pitchFamily="34" charset="0"/>
              <a:cs typeface="Arial" panose="020B0604020202020204" pitchFamily="34" charset="0"/>
            </a:endParaRPr>
          </a:p>
          <a:p>
            <a:r>
              <a:rPr lang="en-US" sz="1400" dirty="0" smtClean="0">
                <a:latin typeface="Arial" panose="020B0604020202020204" pitchFamily="34" charset="0"/>
                <a:cs typeface="Arial" panose="020B0604020202020204" pitchFamily="34" charset="0"/>
              </a:rPr>
              <a:t>STVERGVVSVFGVRSALFVAMNSKGRLYATPSFQEECKFRETLLPNNYNAYESDLYQGTY</a:t>
            </a:r>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IALSKYGRVKRGSKVSPIMTVTHFLPRI</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&gt;FGF6-T150M</a:t>
            </a:r>
            <a:endParaRPr lang="en-US" sz="1400" dirty="0" smtClean="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MALGQKLFITMSRGAGRLQGTLWALVFLGILVGMVVPSPAGTRANNTLLDSRGWGTLLSR</a:t>
            </a:r>
          </a:p>
          <a:p>
            <a:r>
              <a:rPr lang="en-US" sz="1400" dirty="0">
                <a:latin typeface="Arial" panose="020B0604020202020204" pitchFamily="34" charset="0"/>
                <a:cs typeface="Arial" panose="020B0604020202020204" pitchFamily="34" charset="0"/>
              </a:rPr>
              <a:t>SRAGLAGEIAGVNWESGYLVGIKRQRRLYCNVGIGFHLQVLPDGRISGTHEENPYSLLEI</a:t>
            </a:r>
          </a:p>
          <a:p>
            <a:r>
              <a:rPr lang="en-US" sz="1400" dirty="0" smtClean="0">
                <a:latin typeface="Arial" panose="020B0604020202020204" pitchFamily="34" charset="0"/>
                <a:cs typeface="Arial" panose="020B0604020202020204" pitchFamily="34" charset="0"/>
              </a:rPr>
              <a:t>STVERGVVSLFGVRSALFVAMNSKGRLYAMPSFQEECKFRETLLPNNYNAYESDLYQGTY</a:t>
            </a:r>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IALSKYGRVKRGSKVSPIMTVTHFLPRI</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&gt;</a:t>
            </a:r>
            <a:r>
              <a:rPr lang="en-US" sz="1400" dirty="0" smtClean="0">
                <a:latin typeface="Arial" panose="020B0604020202020204" pitchFamily="34" charset="0"/>
                <a:cs typeface="Arial" panose="020B0604020202020204" pitchFamily="34" charset="0"/>
              </a:rPr>
              <a:t>FGF6-R188Q</a:t>
            </a:r>
          </a:p>
          <a:p>
            <a:r>
              <a:rPr lang="en-US" sz="1400" dirty="0">
                <a:latin typeface="Arial" panose="020B0604020202020204" pitchFamily="34" charset="0"/>
                <a:cs typeface="Arial" panose="020B0604020202020204" pitchFamily="34" charset="0"/>
              </a:rPr>
              <a:t>MALGQKLFITMSRGAGRLQGTLWALVFLGILVGMVVPSPAGTRANNTLLDSRGWGTLLSR</a:t>
            </a:r>
          </a:p>
          <a:p>
            <a:r>
              <a:rPr lang="en-US" sz="1400" dirty="0">
                <a:latin typeface="Arial" panose="020B0604020202020204" pitchFamily="34" charset="0"/>
                <a:cs typeface="Arial" panose="020B0604020202020204" pitchFamily="34" charset="0"/>
              </a:rPr>
              <a:t>SRAGLAGEIAGVNWESGYLVGIKRQRRLYCNVGIGFHLQVLPDGRISGTHEENPYSLLEI</a:t>
            </a:r>
          </a:p>
          <a:p>
            <a:r>
              <a:rPr lang="en-US" sz="1400" dirty="0">
                <a:latin typeface="Arial" panose="020B0604020202020204" pitchFamily="34" charset="0"/>
                <a:cs typeface="Arial" panose="020B0604020202020204" pitchFamily="34" charset="0"/>
              </a:rPr>
              <a:t>STVERGVVSLFGVRSALFVAMNSKGRLYATPSFQEECKFRETLLPNNYNAYESDLYQGTY</a:t>
            </a:r>
          </a:p>
          <a:p>
            <a:r>
              <a:rPr lang="en-US" sz="1400" dirty="0" smtClean="0">
                <a:latin typeface="Arial" panose="020B0604020202020204" pitchFamily="34" charset="0"/>
                <a:cs typeface="Arial" panose="020B0604020202020204" pitchFamily="34" charset="0"/>
              </a:rPr>
              <a:t>IALSKYGQVKRGSKVSPIMTVTHFLPRI</a:t>
            </a:r>
          </a:p>
        </p:txBody>
      </p:sp>
    </p:spTree>
    <p:extLst>
      <p:ext uri="{BB962C8B-B14F-4D97-AF65-F5344CB8AC3E}">
        <p14:creationId xmlns:p14="http://schemas.microsoft.com/office/powerpoint/2010/main" val="22360631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0" y="13990"/>
            <a:ext cx="8922543" cy="6738554"/>
            <a:chOff x="0" y="13990"/>
            <a:chExt cx="8922543" cy="6738554"/>
          </a:xfrm>
        </p:grpSpPr>
        <p:pic>
          <p:nvPicPr>
            <p:cNvPr id="3074" name="Picture 2" descr="/site_media/data/288992/288992.di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76200"/>
              <a:ext cx="3638550" cy="26289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9050" y="76200"/>
              <a:ext cx="4572000" cy="923330"/>
            </a:xfrm>
            <a:prstGeom prst="rect">
              <a:avLst/>
            </a:prstGeom>
          </p:spPr>
          <p:txBody>
            <a:bodyPr>
              <a:spAutoFit/>
            </a:bodyPr>
            <a:lstStyle/>
            <a:p>
              <a:pPr fontAlgn="base"/>
              <a:r>
                <a:rPr lang="en-US" b="1" dirty="0"/>
                <a:t>FGF6-I120V</a:t>
              </a:r>
              <a:r>
                <a:rPr lang="en-US" dirty="0"/>
                <a:t> | FGF6-I120V</a:t>
              </a:r>
            </a:p>
            <a:p>
              <a:r>
                <a:rPr lang="en-US" dirty="0"/>
                <a:t/>
              </a:r>
              <a:br>
                <a:rPr lang="en-US" dirty="0"/>
              </a:br>
              <a:endParaRPr lang="en-US" dirty="0"/>
            </a:p>
          </p:txBody>
        </p:sp>
        <p:sp>
          <p:nvSpPr>
            <p:cNvPr id="3" name="Rectangle 2"/>
            <p:cNvSpPr/>
            <p:nvPr/>
          </p:nvSpPr>
          <p:spPr>
            <a:xfrm>
              <a:off x="200025" y="2286000"/>
              <a:ext cx="4572000" cy="1169551"/>
            </a:xfrm>
            <a:prstGeom prst="rect">
              <a:avLst/>
            </a:prstGeom>
          </p:spPr>
          <p:txBody>
            <a:bodyPr>
              <a:spAutoFit/>
            </a:bodyPr>
            <a:lstStyle/>
            <a:p>
              <a:pPr fontAlgn="base"/>
              <a:r>
                <a:rPr lang="en-US" sz="1000" dirty="0"/>
                <a:t>The input predicted as </a:t>
              </a:r>
              <a:r>
                <a:rPr lang="en-US" sz="1000" b="1" dirty="0"/>
                <a:t>2</a:t>
              </a:r>
              <a:r>
                <a:rPr lang="en-US" sz="1000" dirty="0"/>
                <a:t> domain(s)</a:t>
              </a:r>
            </a:p>
            <a:p>
              <a:pPr fontAlgn="base"/>
              <a:r>
                <a:rPr lang="en-US" sz="1000" dirty="0"/>
                <a:t>Best template: </a:t>
              </a:r>
              <a:r>
                <a:rPr lang="en-US" sz="1000" b="1" dirty="0"/>
                <a:t>1ijtA</a:t>
              </a:r>
              <a:r>
                <a:rPr lang="en-US" sz="1000" dirty="0"/>
                <a:t>, p-value </a:t>
              </a:r>
              <a:r>
                <a:rPr lang="en-US" sz="1000" b="1" dirty="0"/>
                <a:t>3.51e-09</a:t>
              </a:r>
              <a:endParaRPr lang="en-US" sz="1000" dirty="0"/>
            </a:p>
            <a:p>
              <a:pPr fontAlgn="base"/>
              <a:r>
                <a:rPr lang="en-US" sz="1000" dirty="0"/>
                <a:t>Overall </a:t>
              </a:r>
              <a:r>
                <a:rPr lang="en-US" sz="1000" dirty="0" err="1"/>
                <a:t>uGDT</a:t>
              </a:r>
              <a:r>
                <a:rPr lang="en-US" sz="1000" dirty="0"/>
                <a:t> (GDT): </a:t>
              </a:r>
              <a:r>
                <a:rPr lang="en-US" sz="1000" b="1" dirty="0"/>
                <a:t>138</a:t>
              </a:r>
              <a:r>
                <a:rPr lang="en-US" sz="1000" dirty="0"/>
                <a:t> (</a:t>
              </a:r>
              <a:r>
                <a:rPr lang="en-US" sz="1000" b="1" dirty="0"/>
                <a:t>66</a:t>
              </a:r>
              <a:r>
                <a:rPr lang="en-US" sz="1000" dirty="0"/>
                <a:t>)</a:t>
              </a:r>
            </a:p>
            <a:p>
              <a:pPr fontAlgn="base"/>
              <a:r>
                <a:rPr lang="en-US" sz="1000" b="1" dirty="0"/>
                <a:t>208</a:t>
              </a:r>
              <a:r>
                <a:rPr lang="en-US" sz="1000" dirty="0"/>
                <a:t>(</a:t>
              </a:r>
              <a:r>
                <a:rPr lang="en-US" sz="1000" b="1" dirty="0"/>
                <a:t>100%</a:t>
              </a:r>
              <a:r>
                <a:rPr lang="en-US" sz="1000" dirty="0"/>
                <a:t>) residues are modeled</a:t>
              </a:r>
            </a:p>
            <a:p>
              <a:pPr fontAlgn="base"/>
              <a:r>
                <a:rPr lang="en-US" sz="1000" b="1" dirty="0"/>
                <a:t>80</a:t>
              </a:r>
              <a:r>
                <a:rPr lang="en-US" sz="1000" dirty="0"/>
                <a:t>(</a:t>
              </a:r>
              <a:r>
                <a:rPr lang="en-US" sz="1000" b="1" dirty="0"/>
                <a:t>38%</a:t>
              </a:r>
              <a:r>
                <a:rPr lang="en-US" sz="1000" dirty="0"/>
                <a:t>) positions predicted as disordered</a:t>
              </a:r>
            </a:p>
            <a:p>
              <a:pPr fontAlgn="base"/>
              <a:r>
                <a:rPr lang="en-US" sz="1000" dirty="0"/>
                <a:t>Secondary </a:t>
              </a:r>
              <a:r>
                <a:rPr lang="en-US" sz="1000" dirty="0" err="1"/>
                <a:t>struct</a:t>
              </a:r>
              <a:r>
                <a:rPr lang="en-US" sz="1000" dirty="0"/>
                <a:t>: </a:t>
              </a:r>
              <a:r>
                <a:rPr lang="en-US" sz="1000" b="1" dirty="0"/>
                <a:t>6%</a:t>
              </a:r>
              <a:r>
                <a:rPr lang="en-US" sz="1000" dirty="0"/>
                <a:t>H, </a:t>
              </a:r>
              <a:r>
                <a:rPr lang="en-US" sz="1000" b="1" dirty="0"/>
                <a:t>34%</a:t>
              </a:r>
              <a:r>
                <a:rPr lang="en-US" sz="1000" dirty="0"/>
                <a:t>E, </a:t>
              </a:r>
              <a:r>
                <a:rPr lang="en-US" sz="1000" b="1" dirty="0"/>
                <a:t>59%</a:t>
              </a:r>
              <a:r>
                <a:rPr lang="en-US" sz="1000" dirty="0"/>
                <a:t>C</a:t>
              </a:r>
            </a:p>
            <a:p>
              <a:pPr fontAlgn="base"/>
              <a:r>
                <a:rPr lang="en-US" sz="1000" dirty="0"/>
                <a:t>Solvent access: </a:t>
              </a:r>
              <a:r>
                <a:rPr lang="en-US" sz="1000" b="1" dirty="0"/>
                <a:t>32%</a:t>
              </a:r>
              <a:r>
                <a:rPr lang="en-US" sz="1000" dirty="0"/>
                <a:t>E, </a:t>
              </a:r>
              <a:r>
                <a:rPr lang="en-US" sz="1000" b="1" dirty="0"/>
                <a:t>41%</a:t>
              </a:r>
              <a:r>
                <a:rPr lang="en-US" sz="1000" dirty="0"/>
                <a:t>M, </a:t>
              </a:r>
              <a:r>
                <a:rPr lang="en-US" sz="1000" b="1" dirty="0"/>
                <a:t>25%</a:t>
              </a:r>
              <a:r>
                <a:rPr lang="en-US" sz="1000" dirty="0"/>
                <a:t>B</a:t>
              </a:r>
            </a:p>
          </p:txBody>
        </p:sp>
        <p:pic>
          <p:nvPicPr>
            <p:cNvPr id="3076" name="Picture 4" descr="/site_media/data/288993/288993.di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0543" y="76200"/>
              <a:ext cx="3300413" cy="239425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229099" y="2188726"/>
              <a:ext cx="4572000" cy="1277273"/>
            </a:xfrm>
            <a:prstGeom prst="rect">
              <a:avLst/>
            </a:prstGeom>
          </p:spPr>
          <p:txBody>
            <a:bodyPr>
              <a:spAutoFit/>
            </a:bodyPr>
            <a:lstStyle/>
            <a:p>
              <a:pPr fontAlgn="base"/>
              <a:r>
                <a:rPr lang="en-US" sz="1100" dirty="0"/>
                <a:t>The input predicted as </a:t>
              </a:r>
              <a:r>
                <a:rPr lang="en-US" sz="1100" b="1" dirty="0"/>
                <a:t>2</a:t>
              </a:r>
              <a:r>
                <a:rPr lang="en-US" sz="1100" dirty="0"/>
                <a:t> domain(s)</a:t>
              </a:r>
            </a:p>
            <a:p>
              <a:pPr fontAlgn="base"/>
              <a:r>
                <a:rPr lang="en-US" sz="1100" dirty="0"/>
                <a:t>Best template: </a:t>
              </a:r>
              <a:r>
                <a:rPr lang="en-US" sz="1100" b="1" dirty="0"/>
                <a:t>1ijtA</a:t>
              </a:r>
              <a:r>
                <a:rPr lang="en-US" sz="1100" dirty="0"/>
                <a:t>, p-value </a:t>
              </a:r>
              <a:r>
                <a:rPr lang="en-US" sz="1100" b="1" dirty="0"/>
                <a:t>3.18e-09</a:t>
              </a:r>
              <a:endParaRPr lang="en-US" sz="1100" dirty="0"/>
            </a:p>
            <a:p>
              <a:pPr fontAlgn="base"/>
              <a:r>
                <a:rPr lang="en-US" sz="1100" dirty="0"/>
                <a:t>Overall </a:t>
              </a:r>
              <a:r>
                <a:rPr lang="en-US" sz="1100" dirty="0" err="1"/>
                <a:t>uGDT</a:t>
              </a:r>
              <a:r>
                <a:rPr lang="en-US" sz="1100" dirty="0"/>
                <a:t> (GDT): </a:t>
              </a:r>
              <a:r>
                <a:rPr lang="en-US" sz="1100" b="1" dirty="0"/>
                <a:t>137</a:t>
              </a:r>
              <a:r>
                <a:rPr lang="en-US" sz="1100" dirty="0"/>
                <a:t> (</a:t>
              </a:r>
              <a:r>
                <a:rPr lang="en-US" sz="1100" b="1" dirty="0"/>
                <a:t>66</a:t>
              </a:r>
              <a:r>
                <a:rPr lang="en-US" sz="1100" dirty="0"/>
                <a:t>)</a:t>
              </a:r>
            </a:p>
            <a:p>
              <a:pPr fontAlgn="base"/>
              <a:r>
                <a:rPr lang="en-US" sz="1100" b="1" dirty="0"/>
                <a:t>208</a:t>
              </a:r>
              <a:r>
                <a:rPr lang="en-US" sz="1100" dirty="0"/>
                <a:t>(</a:t>
              </a:r>
              <a:r>
                <a:rPr lang="en-US" sz="1100" b="1" dirty="0"/>
                <a:t>100%</a:t>
              </a:r>
              <a:r>
                <a:rPr lang="en-US" sz="1100" dirty="0"/>
                <a:t>) residues are modeled</a:t>
              </a:r>
            </a:p>
            <a:p>
              <a:pPr fontAlgn="base"/>
              <a:r>
                <a:rPr lang="en-US" sz="1100" b="1" dirty="0"/>
                <a:t>80</a:t>
              </a:r>
              <a:r>
                <a:rPr lang="en-US" sz="1100" dirty="0"/>
                <a:t>(</a:t>
              </a:r>
              <a:r>
                <a:rPr lang="en-US" sz="1100" b="1" dirty="0"/>
                <a:t>38%</a:t>
              </a:r>
              <a:r>
                <a:rPr lang="en-US" sz="1100" dirty="0"/>
                <a:t>) positions predicted as disordered</a:t>
              </a:r>
            </a:p>
            <a:p>
              <a:pPr fontAlgn="base"/>
              <a:r>
                <a:rPr lang="en-US" sz="1100" dirty="0"/>
                <a:t>Secondary </a:t>
              </a:r>
              <a:r>
                <a:rPr lang="en-US" sz="1100" dirty="0" err="1"/>
                <a:t>struct</a:t>
              </a:r>
              <a:r>
                <a:rPr lang="en-US" sz="1100" dirty="0"/>
                <a:t>: </a:t>
              </a:r>
              <a:r>
                <a:rPr lang="en-US" sz="1100" b="1" dirty="0"/>
                <a:t>6%</a:t>
              </a:r>
              <a:r>
                <a:rPr lang="en-US" sz="1100" dirty="0"/>
                <a:t>H, </a:t>
              </a:r>
              <a:r>
                <a:rPr lang="en-US" sz="1100" b="1" dirty="0"/>
                <a:t>34%</a:t>
              </a:r>
              <a:r>
                <a:rPr lang="en-US" sz="1100" dirty="0"/>
                <a:t>E, </a:t>
              </a:r>
              <a:r>
                <a:rPr lang="en-US" sz="1100" b="1" dirty="0"/>
                <a:t>59%</a:t>
              </a:r>
              <a:r>
                <a:rPr lang="en-US" sz="1100" dirty="0"/>
                <a:t>C</a:t>
              </a:r>
            </a:p>
            <a:p>
              <a:pPr fontAlgn="base"/>
              <a:r>
                <a:rPr lang="en-US" sz="1100" dirty="0"/>
                <a:t>Solvent access: </a:t>
              </a:r>
              <a:r>
                <a:rPr lang="en-US" sz="1100" b="1" dirty="0"/>
                <a:t>32%</a:t>
              </a:r>
              <a:r>
                <a:rPr lang="en-US" sz="1100" dirty="0"/>
                <a:t>E, </a:t>
              </a:r>
              <a:r>
                <a:rPr lang="en-US" sz="1100" b="1" dirty="0"/>
                <a:t>41%</a:t>
              </a:r>
              <a:r>
                <a:rPr lang="en-US" sz="1100" dirty="0"/>
                <a:t>M, </a:t>
              </a:r>
              <a:r>
                <a:rPr lang="en-US" sz="1100" b="1" dirty="0"/>
                <a:t>25%</a:t>
              </a:r>
              <a:r>
                <a:rPr lang="en-US" sz="1100" dirty="0"/>
                <a:t>B</a:t>
              </a:r>
            </a:p>
          </p:txBody>
        </p:sp>
        <p:sp>
          <p:nvSpPr>
            <p:cNvPr id="5" name="Rectangle 4"/>
            <p:cNvSpPr/>
            <p:nvPr/>
          </p:nvSpPr>
          <p:spPr>
            <a:xfrm>
              <a:off x="3714750" y="13990"/>
              <a:ext cx="4572000" cy="923330"/>
            </a:xfrm>
            <a:prstGeom prst="rect">
              <a:avLst/>
            </a:prstGeom>
          </p:spPr>
          <p:txBody>
            <a:bodyPr>
              <a:spAutoFit/>
            </a:bodyPr>
            <a:lstStyle/>
            <a:p>
              <a:pPr fontAlgn="base"/>
              <a:r>
                <a:rPr lang="en-US" b="1" dirty="0"/>
                <a:t>FGF6-L130V</a:t>
              </a:r>
              <a:r>
                <a:rPr lang="en-US" dirty="0"/>
                <a:t> | FGF6-L130V</a:t>
              </a:r>
            </a:p>
            <a:p>
              <a:r>
                <a:rPr lang="en-US" dirty="0"/>
                <a:t/>
              </a:r>
              <a:br>
                <a:rPr lang="en-US" dirty="0"/>
              </a:br>
              <a:endParaRPr lang="en-US" dirty="0"/>
            </a:p>
          </p:txBody>
        </p:sp>
        <p:pic>
          <p:nvPicPr>
            <p:cNvPr id="3078" name="Picture 6" descr="/site_media/data/289000/289000.di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276600"/>
              <a:ext cx="3638550" cy="263842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6200" y="3455551"/>
              <a:ext cx="4572000" cy="923330"/>
            </a:xfrm>
            <a:prstGeom prst="rect">
              <a:avLst/>
            </a:prstGeom>
          </p:spPr>
          <p:txBody>
            <a:bodyPr>
              <a:spAutoFit/>
            </a:bodyPr>
            <a:lstStyle/>
            <a:p>
              <a:pPr fontAlgn="base"/>
              <a:r>
                <a:rPr lang="en-US" b="1" dirty="0"/>
                <a:t>FGF6-T150M</a:t>
              </a:r>
              <a:r>
                <a:rPr lang="en-US" dirty="0"/>
                <a:t> | FGF6-T150M</a:t>
              </a:r>
            </a:p>
            <a:p>
              <a:r>
                <a:rPr lang="en-US" dirty="0"/>
                <a:t/>
              </a:r>
              <a:br>
                <a:rPr lang="en-US" dirty="0"/>
              </a:br>
              <a:endParaRPr lang="en-US" dirty="0"/>
            </a:p>
          </p:txBody>
        </p:sp>
        <p:sp>
          <p:nvSpPr>
            <p:cNvPr id="7" name="Rectangle 6"/>
            <p:cNvSpPr/>
            <p:nvPr/>
          </p:nvSpPr>
          <p:spPr>
            <a:xfrm>
              <a:off x="19050" y="5222528"/>
              <a:ext cx="4572000" cy="1384995"/>
            </a:xfrm>
            <a:prstGeom prst="rect">
              <a:avLst/>
            </a:prstGeom>
          </p:spPr>
          <p:txBody>
            <a:bodyPr>
              <a:spAutoFit/>
            </a:bodyPr>
            <a:lstStyle/>
            <a:p>
              <a:pPr fontAlgn="base"/>
              <a:r>
                <a:rPr lang="en-US" sz="1200" dirty="0"/>
                <a:t>The input predicted as </a:t>
              </a:r>
              <a:r>
                <a:rPr lang="en-US" sz="1200" b="1" dirty="0"/>
                <a:t>2</a:t>
              </a:r>
              <a:r>
                <a:rPr lang="en-US" sz="1200" dirty="0"/>
                <a:t> domain(s)</a:t>
              </a:r>
            </a:p>
            <a:p>
              <a:pPr fontAlgn="base"/>
              <a:r>
                <a:rPr lang="en-US" sz="1200" dirty="0"/>
                <a:t>Best template: </a:t>
              </a:r>
              <a:r>
                <a:rPr lang="en-US" sz="1200" b="1" dirty="0"/>
                <a:t>1ijtA</a:t>
              </a:r>
              <a:r>
                <a:rPr lang="en-US" sz="1200" dirty="0"/>
                <a:t>, p-value </a:t>
              </a:r>
              <a:r>
                <a:rPr lang="en-US" sz="1200" b="1" dirty="0"/>
                <a:t>2.95e-09</a:t>
              </a:r>
              <a:endParaRPr lang="en-US" sz="1200" dirty="0"/>
            </a:p>
            <a:p>
              <a:pPr fontAlgn="base"/>
              <a:r>
                <a:rPr lang="en-US" sz="1200" dirty="0"/>
                <a:t>Overall </a:t>
              </a:r>
              <a:r>
                <a:rPr lang="en-US" sz="1200" dirty="0" err="1"/>
                <a:t>uGDT</a:t>
              </a:r>
              <a:r>
                <a:rPr lang="en-US" sz="1200" dirty="0"/>
                <a:t> (GDT): </a:t>
              </a:r>
              <a:r>
                <a:rPr lang="en-US" sz="1200" b="1" dirty="0"/>
                <a:t>138</a:t>
              </a:r>
              <a:r>
                <a:rPr lang="en-US" sz="1200" dirty="0"/>
                <a:t> (</a:t>
              </a:r>
              <a:r>
                <a:rPr lang="en-US" sz="1200" b="1" dirty="0"/>
                <a:t>66</a:t>
              </a:r>
              <a:r>
                <a:rPr lang="en-US" sz="1200" dirty="0"/>
                <a:t>)</a:t>
              </a:r>
            </a:p>
            <a:p>
              <a:pPr fontAlgn="base"/>
              <a:r>
                <a:rPr lang="en-US" sz="1200" b="1" dirty="0"/>
                <a:t>208</a:t>
              </a:r>
              <a:r>
                <a:rPr lang="en-US" sz="1200" dirty="0"/>
                <a:t>(</a:t>
              </a:r>
              <a:r>
                <a:rPr lang="en-US" sz="1200" b="1" dirty="0"/>
                <a:t>100%</a:t>
              </a:r>
              <a:r>
                <a:rPr lang="en-US" sz="1200" dirty="0"/>
                <a:t>) residues are modeled</a:t>
              </a:r>
            </a:p>
            <a:p>
              <a:pPr fontAlgn="base"/>
              <a:r>
                <a:rPr lang="en-US" sz="1200" b="1" dirty="0"/>
                <a:t>80</a:t>
              </a:r>
              <a:r>
                <a:rPr lang="en-US" sz="1200" dirty="0"/>
                <a:t>(</a:t>
              </a:r>
              <a:r>
                <a:rPr lang="en-US" sz="1200" b="1" dirty="0"/>
                <a:t>38%</a:t>
              </a:r>
              <a:r>
                <a:rPr lang="en-US" sz="1200" dirty="0"/>
                <a:t>) positions predicted as disordered</a:t>
              </a:r>
            </a:p>
            <a:p>
              <a:pPr fontAlgn="base"/>
              <a:r>
                <a:rPr lang="en-US" sz="1200" dirty="0"/>
                <a:t>Secondary </a:t>
              </a:r>
              <a:r>
                <a:rPr lang="en-US" sz="1200" dirty="0" err="1"/>
                <a:t>struct</a:t>
              </a:r>
              <a:r>
                <a:rPr lang="en-US" sz="1200" dirty="0"/>
                <a:t>: </a:t>
              </a:r>
              <a:r>
                <a:rPr lang="en-US" sz="1200" b="1" dirty="0"/>
                <a:t>6%</a:t>
              </a:r>
              <a:r>
                <a:rPr lang="en-US" sz="1200" dirty="0"/>
                <a:t>H, </a:t>
              </a:r>
              <a:r>
                <a:rPr lang="en-US" sz="1200" b="1" dirty="0"/>
                <a:t>33%</a:t>
              </a:r>
              <a:r>
                <a:rPr lang="en-US" sz="1200" dirty="0"/>
                <a:t>E, </a:t>
              </a:r>
              <a:r>
                <a:rPr lang="en-US" sz="1200" b="1" dirty="0"/>
                <a:t>60%</a:t>
              </a:r>
              <a:r>
                <a:rPr lang="en-US" sz="1200" dirty="0"/>
                <a:t>C</a:t>
              </a:r>
            </a:p>
            <a:p>
              <a:pPr fontAlgn="base"/>
              <a:r>
                <a:rPr lang="en-US" sz="1200" dirty="0"/>
                <a:t>Solvent access: </a:t>
              </a:r>
              <a:r>
                <a:rPr lang="en-US" sz="1200" b="1" dirty="0"/>
                <a:t>31%</a:t>
              </a:r>
              <a:r>
                <a:rPr lang="en-US" sz="1200" dirty="0"/>
                <a:t>E, </a:t>
              </a:r>
              <a:r>
                <a:rPr lang="en-US" sz="1200" b="1" dirty="0"/>
                <a:t>41%</a:t>
              </a:r>
              <a:r>
                <a:rPr lang="en-US" sz="1200" dirty="0"/>
                <a:t>M, </a:t>
              </a:r>
              <a:r>
                <a:rPr lang="en-US" sz="1200" b="1" dirty="0"/>
                <a:t>26%</a:t>
              </a:r>
              <a:r>
                <a:rPr lang="en-US" sz="1200" dirty="0"/>
                <a:t>B</a:t>
              </a:r>
            </a:p>
          </p:txBody>
        </p:sp>
        <p:pic>
          <p:nvPicPr>
            <p:cNvPr id="3082" name="Picture 10" descr="/site_media/data/289003/289003.di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00000">
              <a:off x="4229099" y="3391615"/>
              <a:ext cx="3657600" cy="263842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350543" y="5367549"/>
              <a:ext cx="4572000" cy="1384995"/>
            </a:xfrm>
            <a:prstGeom prst="rect">
              <a:avLst/>
            </a:prstGeom>
          </p:spPr>
          <p:txBody>
            <a:bodyPr>
              <a:spAutoFit/>
            </a:bodyPr>
            <a:lstStyle/>
            <a:p>
              <a:pPr fontAlgn="base"/>
              <a:r>
                <a:rPr lang="en-US" sz="1200" dirty="0"/>
                <a:t>The input predicted as </a:t>
              </a:r>
              <a:r>
                <a:rPr lang="en-US" sz="1200" b="1" dirty="0"/>
                <a:t>2</a:t>
              </a:r>
              <a:r>
                <a:rPr lang="en-US" sz="1200" dirty="0"/>
                <a:t> domain(s)</a:t>
              </a:r>
            </a:p>
            <a:p>
              <a:pPr fontAlgn="base"/>
              <a:r>
                <a:rPr lang="en-US" sz="1200" dirty="0"/>
                <a:t>Best template: </a:t>
              </a:r>
              <a:r>
                <a:rPr lang="en-US" sz="1200" b="1" dirty="0"/>
                <a:t>1ijtA</a:t>
              </a:r>
              <a:r>
                <a:rPr lang="en-US" sz="1200" dirty="0"/>
                <a:t>, p-value </a:t>
              </a:r>
              <a:r>
                <a:rPr lang="en-US" sz="1200" b="1" dirty="0"/>
                <a:t>3.67e-09</a:t>
              </a:r>
              <a:endParaRPr lang="en-US" sz="1200" dirty="0"/>
            </a:p>
            <a:p>
              <a:pPr fontAlgn="base"/>
              <a:r>
                <a:rPr lang="en-US" sz="1200" dirty="0"/>
                <a:t>Overall </a:t>
              </a:r>
              <a:r>
                <a:rPr lang="en-US" sz="1200" dirty="0" err="1"/>
                <a:t>uGDT</a:t>
              </a:r>
              <a:r>
                <a:rPr lang="en-US" sz="1200" dirty="0"/>
                <a:t> (GDT): </a:t>
              </a:r>
              <a:r>
                <a:rPr lang="en-US" sz="1200" b="1" dirty="0"/>
                <a:t>140</a:t>
              </a:r>
              <a:r>
                <a:rPr lang="en-US" sz="1200" dirty="0"/>
                <a:t> (</a:t>
              </a:r>
              <a:r>
                <a:rPr lang="en-US" sz="1200" b="1" dirty="0"/>
                <a:t>67</a:t>
              </a:r>
              <a:r>
                <a:rPr lang="en-US" sz="1200" dirty="0"/>
                <a:t>)</a:t>
              </a:r>
            </a:p>
            <a:p>
              <a:pPr fontAlgn="base"/>
              <a:r>
                <a:rPr lang="en-US" sz="1200" b="1" dirty="0"/>
                <a:t>208</a:t>
              </a:r>
              <a:r>
                <a:rPr lang="en-US" sz="1200" dirty="0"/>
                <a:t>(</a:t>
              </a:r>
              <a:r>
                <a:rPr lang="en-US" sz="1200" b="1" dirty="0"/>
                <a:t>100%</a:t>
              </a:r>
              <a:r>
                <a:rPr lang="en-US" sz="1200" dirty="0"/>
                <a:t>) residues are modeled</a:t>
              </a:r>
            </a:p>
            <a:p>
              <a:pPr fontAlgn="base"/>
              <a:r>
                <a:rPr lang="en-US" sz="1200" b="1" dirty="0"/>
                <a:t>80</a:t>
              </a:r>
              <a:r>
                <a:rPr lang="en-US" sz="1200" dirty="0"/>
                <a:t>(</a:t>
              </a:r>
              <a:r>
                <a:rPr lang="en-US" sz="1200" b="1" dirty="0"/>
                <a:t>38%</a:t>
              </a:r>
              <a:r>
                <a:rPr lang="en-US" sz="1200" dirty="0"/>
                <a:t>) positions predicted as disordered</a:t>
              </a:r>
            </a:p>
            <a:p>
              <a:pPr fontAlgn="base"/>
              <a:r>
                <a:rPr lang="en-US" sz="1200" dirty="0"/>
                <a:t>Secondary </a:t>
              </a:r>
              <a:r>
                <a:rPr lang="en-US" sz="1200" dirty="0" err="1"/>
                <a:t>struct</a:t>
              </a:r>
              <a:r>
                <a:rPr lang="en-US" sz="1200" dirty="0"/>
                <a:t>: </a:t>
              </a:r>
              <a:r>
                <a:rPr lang="en-US" sz="1200" b="1" dirty="0"/>
                <a:t>6%</a:t>
              </a:r>
              <a:r>
                <a:rPr lang="en-US" sz="1200" dirty="0"/>
                <a:t>H, </a:t>
              </a:r>
              <a:r>
                <a:rPr lang="en-US" sz="1200" b="1" dirty="0"/>
                <a:t>33%</a:t>
              </a:r>
              <a:r>
                <a:rPr lang="en-US" sz="1200" dirty="0"/>
                <a:t>E, </a:t>
              </a:r>
              <a:r>
                <a:rPr lang="en-US" sz="1200" b="1" dirty="0"/>
                <a:t>60%</a:t>
              </a:r>
              <a:r>
                <a:rPr lang="en-US" sz="1200" dirty="0"/>
                <a:t>C</a:t>
              </a:r>
            </a:p>
            <a:p>
              <a:pPr fontAlgn="base"/>
              <a:r>
                <a:rPr lang="en-US" sz="1200" dirty="0"/>
                <a:t>Solvent access: </a:t>
              </a:r>
              <a:r>
                <a:rPr lang="en-US" sz="1200" b="1" dirty="0"/>
                <a:t>32%</a:t>
              </a:r>
              <a:r>
                <a:rPr lang="en-US" sz="1200" dirty="0"/>
                <a:t>E, </a:t>
              </a:r>
              <a:r>
                <a:rPr lang="en-US" sz="1200" b="1" dirty="0"/>
                <a:t>41%</a:t>
              </a:r>
              <a:r>
                <a:rPr lang="en-US" sz="1200" dirty="0"/>
                <a:t>M, </a:t>
              </a:r>
              <a:r>
                <a:rPr lang="en-US" sz="1200" b="1" dirty="0"/>
                <a:t>26%</a:t>
              </a:r>
              <a:r>
                <a:rPr lang="en-US" sz="1200" dirty="0"/>
                <a:t>B</a:t>
              </a:r>
            </a:p>
          </p:txBody>
        </p:sp>
        <p:sp>
          <p:nvSpPr>
            <p:cNvPr id="14" name="Rectangle 13"/>
            <p:cNvSpPr/>
            <p:nvPr/>
          </p:nvSpPr>
          <p:spPr>
            <a:xfrm>
              <a:off x="3962400" y="3581400"/>
              <a:ext cx="4572000" cy="923330"/>
            </a:xfrm>
            <a:prstGeom prst="rect">
              <a:avLst/>
            </a:prstGeom>
          </p:spPr>
          <p:txBody>
            <a:bodyPr>
              <a:spAutoFit/>
            </a:bodyPr>
            <a:lstStyle/>
            <a:p>
              <a:pPr fontAlgn="base"/>
              <a:r>
                <a:rPr lang="en-US" b="1" dirty="0" smtClean="0"/>
                <a:t>FGF6</a:t>
              </a:r>
              <a:r>
                <a:rPr lang="en-US" dirty="0"/>
                <a:t> | </a:t>
              </a:r>
              <a:r>
                <a:rPr lang="en-US" dirty="0" smtClean="0"/>
                <a:t>Original</a:t>
              </a:r>
              <a:endParaRPr lang="en-US" dirty="0"/>
            </a:p>
            <a:p>
              <a:r>
                <a:rPr lang="en-US" dirty="0"/>
                <a:t/>
              </a:r>
              <a:br>
                <a:rPr lang="en-US" dirty="0"/>
              </a:br>
              <a:endParaRPr lang="en-US" dirty="0"/>
            </a:p>
          </p:txBody>
        </p:sp>
      </p:grpSp>
    </p:spTree>
    <p:extLst>
      <p:ext uri="{BB962C8B-B14F-4D97-AF65-F5344CB8AC3E}">
        <p14:creationId xmlns:p14="http://schemas.microsoft.com/office/powerpoint/2010/main" val="2735484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381000"/>
            <a:ext cx="7391400" cy="1077218"/>
          </a:xfrm>
          <a:prstGeom prst="rect">
            <a:avLst/>
          </a:prstGeom>
          <a:noFill/>
        </p:spPr>
        <p:txBody>
          <a:bodyPr wrap="square" rtlCol="0">
            <a:spAutoFit/>
          </a:bodyPr>
          <a:lstStyle/>
          <a:p>
            <a:pPr algn="ctr"/>
            <a:r>
              <a:rPr lang="en-US" sz="1600" dirty="0" smtClean="0">
                <a:latin typeface="Arial Black" panose="020B0A04020102020204" pitchFamily="34" charset="0"/>
              </a:rPr>
              <a:t>Result 1: Statistic part</a:t>
            </a:r>
          </a:p>
          <a:p>
            <a:pPr algn="ctr"/>
            <a:endParaRPr lang="en-US" sz="1600" dirty="0" smtClean="0">
              <a:latin typeface="Arial Black" panose="020B0A04020102020204" pitchFamily="34" charset="0"/>
            </a:endParaRPr>
          </a:p>
          <a:p>
            <a:pPr algn="ctr"/>
            <a:r>
              <a:rPr lang="en-US" sz="1600" dirty="0" smtClean="0">
                <a:latin typeface="Arial Black" panose="020B0A04020102020204" pitchFamily="34" charset="0"/>
              </a:rPr>
              <a:t>Compound </a:t>
            </a:r>
            <a:r>
              <a:rPr lang="en-US" sz="1600" dirty="0" err="1" smtClean="0">
                <a:latin typeface="Arial Black" panose="020B0A04020102020204" pitchFamily="34" charset="0"/>
              </a:rPr>
              <a:t>hetrogygosity</a:t>
            </a:r>
            <a:r>
              <a:rPr lang="en-US" sz="1600" dirty="0" smtClean="0">
                <a:latin typeface="Arial Black" panose="020B0A04020102020204" pitchFamily="34" charset="0"/>
              </a:rPr>
              <a:t> </a:t>
            </a:r>
            <a:r>
              <a:rPr lang="en-US" sz="1600" dirty="0">
                <a:latin typeface="Arial Black" panose="020B0A04020102020204" pitchFamily="34" charset="0"/>
              </a:rPr>
              <a:t>scanning for </a:t>
            </a:r>
            <a:r>
              <a:rPr lang="en-US" sz="1600" dirty="0" smtClean="0">
                <a:latin typeface="Arial Black" panose="020B0A04020102020204" pitchFamily="34" charset="0"/>
              </a:rPr>
              <a:t>hemochromatosis susceptibility genes </a:t>
            </a:r>
            <a:endParaRPr lang="en-US" sz="1600" dirty="0">
              <a:latin typeface="Arial Black" panose="020B0A04020102020204" pitchFamily="34" charset="0"/>
            </a:endParaRPr>
          </a:p>
        </p:txBody>
      </p:sp>
      <p:sp>
        <p:nvSpPr>
          <p:cNvPr id="3" name="TextBox 2"/>
          <p:cNvSpPr txBox="1"/>
          <p:nvPr/>
        </p:nvSpPr>
        <p:spPr>
          <a:xfrm>
            <a:off x="381000" y="2133600"/>
            <a:ext cx="7391400" cy="4401205"/>
          </a:xfrm>
          <a:prstGeom prst="rect">
            <a:avLst/>
          </a:prstGeom>
          <a:noFill/>
        </p:spPr>
        <p:txBody>
          <a:bodyPr wrap="square" rtlCol="0">
            <a:spAutoFit/>
          </a:bodyPr>
          <a:lstStyle/>
          <a:p>
            <a:r>
              <a:rPr lang="en-US" sz="1400" dirty="0" smtClean="0">
                <a:latin typeface="Arial Black" panose="020B0A04020102020204" pitchFamily="34" charset="0"/>
              </a:rPr>
              <a:t>1, Power calculation</a:t>
            </a:r>
          </a:p>
          <a:p>
            <a:r>
              <a:rPr lang="en-US" sz="1400" dirty="0" smtClean="0">
                <a:latin typeface="Arial Black" panose="020B0A04020102020204" pitchFamily="34" charset="0"/>
              </a:rPr>
              <a:t> </a:t>
            </a:r>
          </a:p>
          <a:p>
            <a:endParaRPr lang="en-US" sz="1400" dirty="0" smtClean="0">
              <a:latin typeface="Arial Black" panose="020B0A04020102020204" pitchFamily="34" charset="0"/>
            </a:endParaRPr>
          </a:p>
          <a:p>
            <a:endParaRPr lang="en-US" sz="1400" dirty="0" smtClean="0">
              <a:latin typeface="Arial Black" panose="020B0A04020102020204" pitchFamily="34" charset="0"/>
            </a:endParaRPr>
          </a:p>
          <a:p>
            <a:r>
              <a:rPr lang="en-US" sz="1400" dirty="0" smtClean="0">
                <a:latin typeface="Arial Black" panose="020B0A04020102020204" pitchFamily="34" charset="0"/>
              </a:rPr>
              <a:t>2, Significant novel susceptibility </a:t>
            </a:r>
            <a:r>
              <a:rPr lang="en-US" sz="1400" dirty="0">
                <a:latin typeface="Arial Black" panose="020B0A04020102020204" pitchFamily="34" charset="0"/>
              </a:rPr>
              <a:t>genes </a:t>
            </a:r>
            <a:endParaRPr lang="en-US" sz="1400" dirty="0" smtClean="0">
              <a:latin typeface="Arial Black" panose="020B0A04020102020204" pitchFamily="34" charset="0"/>
            </a:endParaRPr>
          </a:p>
          <a:p>
            <a:endParaRPr lang="en-US" sz="1400" dirty="0" smtClean="0">
              <a:latin typeface="Arial Black" panose="020B0A04020102020204" pitchFamily="34" charset="0"/>
            </a:endParaRPr>
          </a:p>
          <a:p>
            <a:pPr marL="285750" indent="-285750">
              <a:buFont typeface="Arial" charset="0"/>
              <a:buChar char="•"/>
            </a:pPr>
            <a:r>
              <a:rPr lang="en-US" sz="1400" dirty="0" smtClean="0">
                <a:latin typeface="Arial Black" panose="020B0A04020102020204" pitchFamily="34" charset="0"/>
              </a:rPr>
              <a:t>FGF6</a:t>
            </a:r>
          </a:p>
          <a:p>
            <a:pPr marL="285750" indent="-285750">
              <a:buFont typeface="Arial" charset="0"/>
              <a:buChar char="•"/>
            </a:pPr>
            <a:r>
              <a:rPr lang="en-US" sz="1400" dirty="0" smtClean="0">
                <a:latin typeface="Arial Black" panose="020B0A04020102020204" pitchFamily="34" charset="0"/>
              </a:rPr>
              <a:t>FGFR10P</a:t>
            </a:r>
          </a:p>
          <a:p>
            <a:pPr marL="285750" indent="-285750">
              <a:buFont typeface="Arial" charset="0"/>
              <a:buChar char="•"/>
            </a:pPr>
            <a:r>
              <a:rPr lang="en-US" sz="1400" dirty="0" smtClean="0">
                <a:latin typeface="Arial Black" panose="020B0A04020102020204" pitchFamily="34" charset="0"/>
              </a:rPr>
              <a:t>MTAP</a:t>
            </a:r>
          </a:p>
          <a:p>
            <a:pPr marL="285750" indent="-285750">
              <a:buFont typeface="Arial" charset="0"/>
              <a:buChar char="•"/>
            </a:pPr>
            <a:endParaRPr lang="en-US" sz="1400" dirty="0">
              <a:latin typeface="Arial Black" panose="020B0A04020102020204" pitchFamily="34" charset="0"/>
            </a:endParaRPr>
          </a:p>
          <a:p>
            <a:r>
              <a:rPr lang="en-US" sz="1400" dirty="0" smtClean="0">
                <a:latin typeface="Arial Black" panose="020B0A04020102020204" pitchFamily="34" charset="0"/>
              </a:rPr>
              <a:t>Meanwhile, mention FGF26 has been reported by PNAS.</a:t>
            </a:r>
          </a:p>
          <a:p>
            <a:endParaRPr lang="en-US" sz="1400" dirty="0" smtClean="0">
              <a:latin typeface="Arial Black" panose="020B0A04020102020204" pitchFamily="34" charset="0"/>
            </a:endParaRPr>
          </a:p>
          <a:p>
            <a:endParaRPr lang="en-US" sz="1400" dirty="0" smtClean="0">
              <a:latin typeface="Arial Black" panose="020B0A04020102020204" pitchFamily="34" charset="0"/>
            </a:endParaRPr>
          </a:p>
          <a:p>
            <a:r>
              <a:rPr lang="en-US" sz="1400" dirty="0" smtClean="0">
                <a:latin typeface="Arial Black" panose="020B0A04020102020204" pitchFamily="34" charset="0"/>
              </a:rPr>
              <a:t>3, Haplotype association details</a:t>
            </a:r>
          </a:p>
          <a:p>
            <a:endParaRPr lang="en-US" sz="1400" dirty="0" smtClean="0">
              <a:latin typeface="Arial Black" panose="020B0A04020102020204" pitchFamily="34" charset="0"/>
            </a:endParaRPr>
          </a:p>
          <a:p>
            <a:r>
              <a:rPr lang="en-US" sz="1400" dirty="0">
                <a:latin typeface="Arial Black" panose="020B0A04020102020204" pitchFamily="34" charset="0"/>
              </a:rPr>
              <a:t>  </a:t>
            </a:r>
            <a:r>
              <a:rPr lang="en-US" sz="1400" dirty="0" smtClean="0">
                <a:latin typeface="Arial Black" panose="020B0A04020102020204" pitchFamily="34" charset="0"/>
              </a:rPr>
              <a:t>most frequent haplotype </a:t>
            </a:r>
          </a:p>
          <a:p>
            <a:endParaRPr lang="en-US" sz="1400" dirty="0">
              <a:latin typeface="Arial Black" panose="020B0A04020102020204" pitchFamily="34" charset="0"/>
            </a:endParaRPr>
          </a:p>
          <a:p>
            <a:endParaRPr lang="en-US" sz="1400" dirty="0" smtClean="0">
              <a:latin typeface="Arial Black" panose="020B0A04020102020204" pitchFamily="34" charset="0"/>
            </a:endParaRPr>
          </a:p>
          <a:p>
            <a:r>
              <a:rPr lang="en-US" sz="1400" dirty="0" smtClean="0">
                <a:latin typeface="Arial Black" panose="020B0A04020102020204" pitchFamily="34" charset="0"/>
              </a:rPr>
              <a:t>Table 1</a:t>
            </a:r>
            <a:endParaRPr lang="en-US" sz="1400" dirty="0">
              <a:latin typeface="Arial Black" panose="020B0A04020102020204" pitchFamily="34" charset="0"/>
            </a:endParaRPr>
          </a:p>
          <a:p>
            <a:endParaRPr lang="en-US" sz="1400" dirty="0">
              <a:latin typeface="Arial Black" panose="020B0A04020102020204" pitchFamily="34" charset="0"/>
            </a:endParaRPr>
          </a:p>
        </p:txBody>
      </p:sp>
    </p:spTree>
    <p:extLst>
      <p:ext uri="{BB962C8B-B14F-4D97-AF65-F5344CB8AC3E}">
        <p14:creationId xmlns:p14="http://schemas.microsoft.com/office/powerpoint/2010/main" val="41053488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209800"/>
            <a:ext cx="8001000" cy="2967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01405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arg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99" y="609600"/>
            <a:ext cx="2232095" cy="59245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9380" y="533400"/>
            <a:ext cx="6248400" cy="488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65803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modbase.compbio.ucsf.edu/modbase-cgi/image?type=snpribbon&amp;seq_id=943ff5a9835ad7cb840f745345605b67MALGLPRI&amp;model_id=f67dddff3977152219ffd2466d50c3ff&amp;res=191&amp;res=174&amp;res=174&amp;res=63&amp;res=63&amp;res=63&amp;res=48&amp;res=36&amp;res=36&a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905000"/>
            <a:ext cx="4724400" cy="47244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09600" y="540705"/>
            <a:ext cx="8153400" cy="830997"/>
          </a:xfrm>
          <a:prstGeom prst="rect">
            <a:avLst/>
          </a:prstGeom>
        </p:spPr>
        <p:txBody>
          <a:bodyPr wrap="square">
            <a:spAutoFit/>
          </a:bodyPr>
          <a:lstStyle/>
          <a:p>
            <a:pPr algn="ctr"/>
            <a:r>
              <a:rPr lang="en-US" sz="2400" dirty="0" smtClean="0">
                <a:latin typeface="Arial Black" panose="020B0A04020102020204" pitchFamily="34" charset="0"/>
              </a:rPr>
              <a:t>FGF6 protein structure </a:t>
            </a:r>
            <a:r>
              <a:rPr lang="en-US" sz="2400" dirty="0">
                <a:latin typeface="Arial Black" panose="020B0A04020102020204" pitchFamily="34" charset="0"/>
              </a:rPr>
              <a:t>simulation, Heparin and </a:t>
            </a:r>
            <a:r>
              <a:rPr lang="en-US" sz="2400" dirty="0" err="1">
                <a:latin typeface="Arial Black" panose="020B0A04020102020204" pitchFamily="34" charset="0"/>
              </a:rPr>
              <a:t>hepcidin</a:t>
            </a:r>
            <a:r>
              <a:rPr lang="en-US" sz="2400" dirty="0">
                <a:latin typeface="Arial Black" panose="020B0A04020102020204" pitchFamily="34" charset="0"/>
              </a:rPr>
              <a:t> </a:t>
            </a:r>
          </a:p>
        </p:txBody>
      </p:sp>
      <p:sp>
        <p:nvSpPr>
          <p:cNvPr id="4" name="Rectangle 3"/>
          <p:cNvSpPr/>
          <p:nvPr/>
        </p:nvSpPr>
        <p:spPr>
          <a:xfrm>
            <a:off x="2819400" y="2438400"/>
            <a:ext cx="7315200" cy="707886"/>
          </a:xfrm>
          <a:prstGeom prst="rect">
            <a:avLst/>
          </a:prstGeom>
        </p:spPr>
        <p:txBody>
          <a:bodyPr wrap="square">
            <a:spAutoFit/>
          </a:bodyPr>
          <a:lstStyle/>
          <a:p>
            <a:pPr algn="ctr"/>
            <a:r>
              <a:rPr lang="en-US" sz="2000" dirty="0" smtClean="0">
                <a:latin typeface="Arial Black" panose="020B0A04020102020204" pitchFamily="34" charset="0"/>
              </a:rPr>
              <a:t>1, different SNPs</a:t>
            </a:r>
          </a:p>
          <a:p>
            <a:pPr algn="ctr"/>
            <a:r>
              <a:rPr lang="en-US" sz="2000" dirty="0" smtClean="0">
                <a:latin typeface="Arial Black" panose="020B0A04020102020204" pitchFamily="34" charset="0"/>
              </a:rPr>
              <a:t>2, different combining ability</a:t>
            </a:r>
            <a:endParaRPr lang="en-US" sz="2000" dirty="0">
              <a:latin typeface="Arial Black" panose="020B0A04020102020204" pitchFamily="34" charset="0"/>
            </a:endParaRPr>
          </a:p>
        </p:txBody>
      </p:sp>
      <p:sp>
        <p:nvSpPr>
          <p:cNvPr id="2" name="Down Arrow 1"/>
          <p:cNvSpPr/>
          <p:nvPr/>
        </p:nvSpPr>
        <p:spPr>
          <a:xfrm rot="3648756">
            <a:off x="3202896" y="4274379"/>
            <a:ext cx="1066800" cy="45720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70243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7735" y="0"/>
            <a:ext cx="6645498" cy="3157618"/>
          </a:xfrm>
          <a:prstGeom prst="rect">
            <a:avLst/>
          </a:prstGeom>
        </p:spPr>
      </p:pic>
      <p:graphicFrame>
        <p:nvGraphicFramePr>
          <p:cNvPr id="3" name="表格 6"/>
          <p:cNvGraphicFramePr>
            <a:graphicFrameLocks noGrp="1"/>
          </p:cNvGraphicFramePr>
          <p:nvPr>
            <p:extLst>
              <p:ext uri="{D42A27DB-BD31-4B8C-83A1-F6EECF244321}">
                <p14:modId xmlns:p14="http://schemas.microsoft.com/office/powerpoint/2010/main" val="2213568861"/>
              </p:ext>
            </p:extLst>
          </p:nvPr>
        </p:nvGraphicFramePr>
        <p:xfrm>
          <a:off x="1513376" y="3453453"/>
          <a:ext cx="6014215" cy="3095226"/>
        </p:xfrm>
        <a:graphic>
          <a:graphicData uri="http://schemas.openxmlformats.org/drawingml/2006/table">
            <a:tbl>
              <a:tblPr>
                <a:tableStyleId>{5C22544A-7EE6-4342-B048-85BDC9FD1C3A}</a:tableStyleId>
              </a:tblPr>
              <a:tblGrid>
                <a:gridCol w="1342458">
                  <a:extLst>
                    <a:ext uri="{9D8B030D-6E8A-4147-A177-3AD203B41FA5}">
                      <a16:colId xmlns:a16="http://schemas.microsoft.com/office/drawing/2014/main" xmlns="" val="20000"/>
                    </a:ext>
                  </a:extLst>
                </a:gridCol>
                <a:gridCol w="1986839">
                  <a:extLst>
                    <a:ext uri="{9D8B030D-6E8A-4147-A177-3AD203B41FA5}">
                      <a16:colId xmlns:a16="http://schemas.microsoft.com/office/drawing/2014/main" xmlns="" val="20001"/>
                    </a:ext>
                  </a:extLst>
                </a:gridCol>
                <a:gridCol w="1555032">
                  <a:extLst>
                    <a:ext uri="{9D8B030D-6E8A-4147-A177-3AD203B41FA5}">
                      <a16:colId xmlns:a16="http://schemas.microsoft.com/office/drawing/2014/main" xmlns="" val="20002"/>
                    </a:ext>
                  </a:extLst>
                </a:gridCol>
                <a:gridCol w="1129886">
                  <a:extLst>
                    <a:ext uri="{9D8B030D-6E8A-4147-A177-3AD203B41FA5}">
                      <a16:colId xmlns:a16="http://schemas.microsoft.com/office/drawing/2014/main" xmlns="" val="20003"/>
                    </a:ext>
                  </a:extLst>
                </a:gridCol>
              </a:tblGrid>
              <a:tr h="368408">
                <a:tc>
                  <a:txBody>
                    <a:bodyPr/>
                    <a:lstStyle/>
                    <a:p>
                      <a:pPr algn="ctr" fontAlgn="ctr"/>
                      <a:r>
                        <a:rPr lang="en-US" altLang="zh-CN" sz="1400" b="1" u="none" strike="noStrike" dirty="0">
                          <a:effectLst/>
                        </a:rPr>
                        <a:t>IID</a:t>
                      </a:r>
                      <a:endParaRPr lang="zh-CN" altLang="en-US" sz="1400" b="1" i="0" u="none" strike="noStrike" dirty="0">
                        <a:solidFill>
                          <a:srgbClr val="000000"/>
                        </a:solidFill>
                        <a:effectLst/>
                        <a:latin typeface="ArialMT" charset="0"/>
                      </a:endParaRPr>
                    </a:p>
                  </a:txBody>
                  <a:tcPr marL="6350" marR="6350" marT="6350" marB="0" anchor="ctr"/>
                </a:tc>
                <a:tc>
                  <a:txBody>
                    <a:bodyPr/>
                    <a:lstStyle/>
                    <a:p>
                      <a:pPr algn="ctr" fontAlgn="ctr"/>
                      <a:r>
                        <a:rPr lang="en-US" altLang="zh-CN" sz="1400" b="1" i="0" u="none" strike="noStrike" dirty="0">
                          <a:solidFill>
                            <a:srgbClr val="000000"/>
                          </a:solidFill>
                          <a:effectLst/>
                          <a:latin typeface="ArialMT" charset="0"/>
                        </a:rPr>
                        <a:t>Name</a:t>
                      </a:r>
                      <a:endParaRPr lang="zh-CN" altLang="en-US" sz="1400" b="1" i="0" u="none" strike="noStrike" dirty="0">
                        <a:solidFill>
                          <a:srgbClr val="000000"/>
                        </a:solidFill>
                        <a:effectLst/>
                        <a:latin typeface="ArialMT" charset="0"/>
                      </a:endParaRPr>
                    </a:p>
                  </a:txBody>
                  <a:tcPr marL="6350" marR="6350" marT="6350" marB="0" anchor="ctr"/>
                </a:tc>
                <a:tc>
                  <a:txBody>
                    <a:bodyPr/>
                    <a:lstStyle/>
                    <a:p>
                      <a:pPr algn="ctr" fontAlgn="ctr"/>
                      <a:r>
                        <a:rPr lang="en-US" altLang="zh-CN" sz="1400" b="1" i="0" u="none" strike="noStrike" dirty="0" err="1">
                          <a:solidFill>
                            <a:srgbClr val="000000"/>
                          </a:solidFill>
                          <a:effectLst/>
                          <a:latin typeface="ArialMT" charset="0"/>
                        </a:rPr>
                        <a:t>Seq</a:t>
                      </a:r>
                      <a:r>
                        <a:rPr lang="en-US" altLang="zh-CN" sz="1400" b="1" i="0" u="none" strike="noStrike" dirty="0">
                          <a:solidFill>
                            <a:srgbClr val="000000"/>
                          </a:solidFill>
                          <a:effectLst/>
                          <a:latin typeface="ArialMT" charset="0"/>
                        </a:rPr>
                        <a:t> sample ID</a:t>
                      </a:r>
                      <a:endParaRPr lang="zh-CN" altLang="en-US" sz="1400" b="1" i="0" u="none" strike="noStrike" dirty="0">
                        <a:solidFill>
                          <a:srgbClr val="000000"/>
                        </a:solidFill>
                        <a:effectLst/>
                        <a:latin typeface="ArialMT" charset="0"/>
                      </a:endParaRPr>
                    </a:p>
                  </a:txBody>
                  <a:tcPr marL="6350" marR="6350" marT="6350" marB="0" anchor="ctr"/>
                </a:tc>
                <a:tc>
                  <a:txBody>
                    <a:bodyPr/>
                    <a:lstStyle/>
                    <a:p>
                      <a:pPr algn="ctr" fontAlgn="ctr"/>
                      <a:r>
                        <a:rPr lang="en-US" altLang="zh-CN" sz="1400" b="1" u="none" strike="noStrike" dirty="0">
                          <a:effectLst/>
                        </a:rPr>
                        <a:t>Age</a:t>
                      </a:r>
                      <a:endParaRPr lang="zh-CN" altLang="en-US" sz="1400" b="1" i="0" u="none" strike="noStrike" dirty="0">
                        <a:solidFill>
                          <a:srgbClr val="000000"/>
                        </a:solidFill>
                        <a:effectLst/>
                        <a:latin typeface="ArialMT" charset="0"/>
                      </a:endParaRPr>
                    </a:p>
                  </a:txBody>
                  <a:tcPr marL="6350" marR="6350" marT="6350" marB="0" anchor="ctr"/>
                </a:tc>
                <a:extLst>
                  <a:ext uri="{0D108BD9-81ED-4DB2-BD59-A6C34878D82A}">
                    <a16:rowId xmlns:a16="http://schemas.microsoft.com/office/drawing/2014/main" xmlns="" val="10000"/>
                  </a:ext>
                </a:extLst>
              </a:tr>
              <a:tr h="368408">
                <a:tc>
                  <a:txBody>
                    <a:bodyPr/>
                    <a:lstStyle/>
                    <a:p>
                      <a:pPr algn="ctr" fontAlgn="ctr"/>
                      <a:r>
                        <a:rPr lang="en-US" altLang="zh-CN" sz="1400" u="none" strike="noStrike">
                          <a:effectLst/>
                        </a:rPr>
                        <a:t>I</a:t>
                      </a:r>
                      <a:r>
                        <a:rPr lang="zh-CN" altLang="en-US" sz="1400" u="none" strike="noStrike">
                          <a:effectLst/>
                        </a:rPr>
                        <a:t>：</a:t>
                      </a:r>
                      <a:r>
                        <a:rPr lang="en-US" altLang="zh-CN" sz="1400" u="none" strike="noStrike">
                          <a:effectLst/>
                        </a:rPr>
                        <a:t>1</a:t>
                      </a:r>
                      <a:endParaRPr lang="en-US" altLang="zh-CN" sz="1400" b="0" i="0" u="none" strike="noStrike">
                        <a:solidFill>
                          <a:srgbClr val="000000"/>
                        </a:solidFill>
                        <a:effectLst/>
                        <a:latin typeface="ArialMT" charset="0"/>
                      </a:endParaRPr>
                    </a:p>
                  </a:txBody>
                  <a:tcPr marL="6350" marR="6350" marT="6350" marB="0" anchor="ctr"/>
                </a:tc>
                <a:tc>
                  <a:txBody>
                    <a:bodyPr/>
                    <a:lstStyle/>
                    <a:p>
                      <a:pPr algn="ctr" fontAlgn="ctr"/>
                      <a:r>
                        <a:rPr lang="zh-CN" altLang="en-US" sz="1400" u="none" strike="noStrike" dirty="0">
                          <a:effectLst/>
                        </a:rPr>
                        <a:t>姜殿才</a:t>
                      </a:r>
                      <a:endParaRPr lang="zh-CN" altLang="en-US" sz="1400" b="0" i="0" u="none" strike="noStrike" dirty="0">
                        <a:solidFill>
                          <a:srgbClr val="000000"/>
                        </a:solidFill>
                        <a:effectLst/>
                        <a:latin typeface="ArialMT" charset="0"/>
                      </a:endParaRPr>
                    </a:p>
                  </a:txBody>
                  <a:tcPr marL="6350" marR="6350" marT="6350" marB="0" anchor="ctr"/>
                </a:tc>
                <a:tc>
                  <a:txBody>
                    <a:bodyPr/>
                    <a:lstStyle/>
                    <a:p>
                      <a:pPr algn="ctr" fontAlgn="ctr"/>
                      <a:r>
                        <a:rPr lang="en-US" altLang="zh-CN" sz="1400" b="1" i="0" u="none" strike="noStrike" dirty="0">
                          <a:solidFill>
                            <a:srgbClr val="000000"/>
                          </a:solidFill>
                          <a:effectLst/>
                          <a:latin typeface="ArialMT" charset="0"/>
                        </a:rPr>
                        <a:t>1</a:t>
                      </a:r>
                    </a:p>
                  </a:txBody>
                  <a:tcPr marL="6350" marR="6350" marT="6350" marB="0" anchor="ctr"/>
                </a:tc>
                <a:tc>
                  <a:txBody>
                    <a:bodyPr/>
                    <a:lstStyle/>
                    <a:p>
                      <a:pPr algn="ctr" fontAlgn="ctr"/>
                      <a:r>
                        <a:rPr lang="en-US" altLang="zh-CN" sz="1400" u="none" strike="noStrike" dirty="0">
                          <a:effectLst/>
                        </a:rPr>
                        <a:t>76</a:t>
                      </a:r>
                      <a:endParaRPr lang="en-US" altLang="zh-CN" sz="1400" b="0" i="0" u="none" strike="noStrike" dirty="0">
                        <a:solidFill>
                          <a:srgbClr val="000000"/>
                        </a:solidFill>
                        <a:effectLst/>
                        <a:latin typeface="ArialMT" charset="0"/>
                      </a:endParaRPr>
                    </a:p>
                  </a:txBody>
                  <a:tcPr marL="6350" marR="6350" marT="6350" marB="0" anchor="ctr"/>
                </a:tc>
                <a:extLst>
                  <a:ext uri="{0D108BD9-81ED-4DB2-BD59-A6C34878D82A}">
                    <a16:rowId xmlns:a16="http://schemas.microsoft.com/office/drawing/2014/main" xmlns="" val="10001"/>
                  </a:ext>
                </a:extLst>
              </a:tr>
              <a:tr h="368408">
                <a:tc>
                  <a:txBody>
                    <a:bodyPr/>
                    <a:lstStyle/>
                    <a:p>
                      <a:pPr algn="ctr" fontAlgn="ctr"/>
                      <a:r>
                        <a:rPr lang="en-US" altLang="zh-CN" sz="1400" u="none" strike="noStrike" dirty="0">
                          <a:solidFill>
                            <a:schemeClr val="tx1"/>
                          </a:solidFill>
                          <a:effectLst/>
                        </a:rPr>
                        <a:t>II</a:t>
                      </a:r>
                      <a:r>
                        <a:rPr lang="zh-CN" altLang="en-US" sz="1400" u="none" strike="noStrike" dirty="0">
                          <a:solidFill>
                            <a:schemeClr val="tx1"/>
                          </a:solidFill>
                          <a:effectLst/>
                        </a:rPr>
                        <a:t>：</a:t>
                      </a:r>
                      <a:r>
                        <a:rPr lang="en-US" altLang="zh-CN" sz="1400" u="none" strike="noStrike" dirty="0">
                          <a:solidFill>
                            <a:schemeClr val="tx1"/>
                          </a:solidFill>
                          <a:effectLst/>
                        </a:rPr>
                        <a:t>1</a:t>
                      </a:r>
                      <a:endParaRPr lang="en-US" altLang="zh-CN" sz="1400" b="1" i="0" u="none" strike="noStrike" dirty="0">
                        <a:solidFill>
                          <a:schemeClr val="tx1"/>
                        </a:solidFill>
                        <a:effectLst/>
                        <a:latin typeface="ArialMT" charset="0"/>
                      </a:endParaRPr>
                    </a:p>
                  </a:txBody>
                  <a:tcPr marL="6350" marR="6350" marT="6350" marB="0" anchor="ctr"/>
                </a:tc>
                <a:tc>
                  <a:txBody>
                    <a:bodyPr/>
                    <a:lstStyle/>
                    <a:p>
                      <a:pPr algn="ctr" fontAlgn="ctr"/>
                      <a:r>
                        <a:rPr lang="zh-CN" altLang="en-US" sz="1400" u="none" strike="noStrike" dirty="0">
                          <a:solidFill>
                            <a:schemeClr val="tx1"/>
                          </a:solidFill>
                          <a:effectLst/>
                        </a:rPr>
                        <a:t>姜素国</a:t>
                      </a:r>
                      <a:endParaRPr lang="zh-CN" altLang="en-US" sz="1400" b="1" i="0" u="none" strike="noStrike" dirty="0">
                        <a:solidFill>
                          <a:schemeClr val="tx1"/>
                        </a:solidFill>
                        <a:effectLst/>
                        <a:latin typeface="ArialMT" charset="0"/>
                      </a:endParaRPr>
                    </a:p>
                  </a:txBody>
                  <a:tcPr marL="6350" marR="6350" marT="6350" marB="0" anchor="ctr"/>
                </a:tc>
                <a:tc>
                  <a:txBody>
                    <a:bodyPr/>
                    <a:lstStyle/>
                    <a:p>
                      <a:pPr algn="ctr" fontAlgn="ctr"/>
                      <a:r>
                        <a:rPr lang="en-US" altLang="zh-CN" sz="1400" b="1" i="0" u="none" strike="noStrike" dirty="0">
                          <a:solidFill>
                            <a:schemeClr val="tx1"/>
                          </a:solidFill>
                          <a:effectLst/>
                          <a:latin typeface="ArialMT" charset="0"/>
                        </a:rPr>
                        <a:t>2</a:t>
                      </a:r>
                      <a:endParaRPr lang="is-IS" sz="1400" b="1" i="0" u="none" strike="noStrike" dirty="0">
                        <a:solidFill>
                          <a:schemeClr val="tx1"/>
                        </a:solidFill>
                        <a:effectLst/>
                        <a:latin typeface="ArialMT" charset="0"/>
                      </a:endParaRPr>
                    </a:p>
                  </a:txBody>
                  <a:tcPr marL="6350" marR="6350" marT="6350" marB="0" anchor="ctr"/>
                </a:tc>
                <a:tc>
                  <a:txBody>
                    <a:bodyPr/>
                    <a:lstStyle/>
                    <a:p>
                      <a:pPr algn="ctr" fontAlgn="ctr"/>
                      <a:r>
                        <a:rPr lang="is-IS" sz="1400" u="none" strike="noStrike" dirty="0">
                          <a:solidFill>
                            <a:schemeClr val="tx1"/>
                          </a:solidFill>
                          <a:effectLst/>
                        </a:rPr>
                        <a:t>48</a:t>
                      </a:r>
                      <a:endParaRPr lang="is-IS" sz="1400" b="1" i="0" u="none" strike="noStrike" dirty="0">
                        <a:solidFill>
                          <a:schemeClr val="tx1"/>
                        </a:solidFill>
                        <a:effectLst/>
                        <a:latin typeface="ArialMT" charset="0"/>
                      </a:endParaRPr>
                    </a:p>
                  </a:txBody>
                  <a:tcPr marL="6350" marR="6350" marT="6350" marB="0" anchor="ctr"/>
                </a:tc>
                <a:extLst>
                  <a:ext uri="{0D108BD9-81ED-4DB2-BD59-A6C34878D82A}">
                    <a16:rowId xmlns:a16="http://schemas.microsoft.com/office/drawing/2014/main" xmlns="" val="10002"/>
                  </a:ext>
                </a:extLst>
              </a:tr>
              <a:tr h="516370">
                <a:tc>
                  <a:txBody>
                    <a:bodyPr/>
                    <a:lstStyle/>
                    <a:p>
                      <a:pPr algn="ctr" fontAlgn="ctr"/>
                      <a:r>
                        <a:rPr lang="en-US" altLang="zh-CN" sz="1400" u="none" strike="noStrike">
                          <a:effectLst/>
                        </a:rPr>
                        <a:t>II</a:t>
                      </a:r>
                      <a:r>
                        <a:rPr lang="zh-CN" altLang="en-US" sz="1400" u="none" strike="noStrike">
                          <a:effectLst/>
                        </a:rPr>
                        <a:t>：</a:t>
                      </a:r>
                      <a:r>
                        <a:rPr lang="en-US" altLang="zh-CN" sz="1400" u="none" strike="noStrike">
                          <a:effectLst/>
                        </a:rPr>
                        <a:t>3</a:t>
                      </a:r>
                      <a:endParaRPr lang="en-US" altLang="zh-CN" sz="1400" b="0" i="0" u="none" strike="noStrike">
                        <a:solidFill>
                          <a:srgbClr val="000000"/>
                        </a:solidFill>
                        <a:effectLst/>
                        <a:latin typeface="ArialMT" charset="0"/>
                      </a:endParaRPr>
                    </a:p>
                  </a:txBody>
                  <a:tcPr marL="6350" marR="6350" marT="6350" marB="0" anchor="ctr"/>
                </a:tc>
                <a:tc>
                  <a:txBody>
                    <a:bodyPr/>
                    <a:lstStyle/>
                    <a:p>
                      <a:pPr algn="ctr" fontAlgn="ctr"/>
                      <a:r>
                        <a:rPr lang="zh-CN" altLang="en-US" sz="1400" u="none" strike="noStrike">
                          <a:effectLst/>
                        </a:rPr>
                        <a:t>姜树林</a:t>
                      </a:r>
                      <a:endParaRPr lang="zh-CN" altLang="en-US" sz="1400" b="0" i="0" u="none" strike="noStrike">
                        <a:solidFill>
                          <a:srgbClr val="000000"/>
                        </a:solidFill>
                        <a:effectLst/>
                        <a:latin typeface="ArialMT" charset="0"/>
                      </a:endParaRPr>
                    </a:p>
                  </a:txBody>
                  <a:tcPr marL="6350" marR="6350" marT="6350" marB="0" anchor="ctr"/>
                </a:tc>
                <a:tc>
                  <a:txBody>
                    <a:bodyPr/>
                    <a:lstStyle/>
                    <a:p>
                      <a:pPr algn="ctr" fontAlgn="ctr"/>
                      <a:r>
                        <a:rPr lang="en-US" altLang="zh-CN" sz="1400" b="1" i="0" u="none" strike="noStrike" dirty="0">
                          <a:solidFill>
                            <a:srgbClr val="000000"/>
                          </a:solidFill>
                          <a:effectLst/>
                          <a:latin typeface="ArialMT" charset="0"/>
                        </a:rPr>
                        <a:t>3</a:t>
                      </a:r>
                    </a:p>
                  </a:txBody>
                  <a:tcPr marL="6350" marR="6350" marT="6350" marB="0" anchor="ctr"/>
                </a:tc>
                <a:tc>
                  <a:txBody>
                    <a:bodyPr/>
                    <a:lstStyle/>
                    <a:p>
                      <a:pPr algn="ctr" fontAlgn="ctr"/>
                      <a:r>
                        <a:rPr lang="en-US" altLang="zh-CN" sz="1400" u="none" strike="noStrike">
                          <a:effectLst/>
                        </a:rPr>
                        <a:t>45</a:t>
                      </a:r>
                      <a:endParaRPr lang="en-US" altLang="zh-CN" sz="1400" b="0" i="0" u="none" strike="noStrike">
                        <a:solidFill>
                          <a:srgbClr val="000000"/>
                        </a:solidFill>
                        <a:effectLst/>
                        <a:latin typeface="ArialMT" charset="0"/>
                      </a:endParaRPr>
                    </a:p>
                  </a:txBody>
                  <a:tcPr marL="6350" marR="6350" marT="6350" marB="0" anchor="ctr"/>
                </a:tc>
                <a:extLst>
                  <a:ext uri="{0D108BD9-81ED-4DB2-BD59-A6C34878D82A}">
                    <a16:rowId xmlns:a16="http://schemas.microsoft.com/office/drawing/2014/main" xmlns="" val="10003"/>
                  </a:ext>
                </a:extLst>
              </a:tr>
              <a:tr h="368408">
                <a:tc>
                  <a:txBody>
                    <a:bodyPr/>
                    <a:lstStyle/>
                    <a:p>
                      <a:pPr algn="ctr" fontAlgn="ctr"/>
                      <a:r>
                        <a:rPr lang="en-US" altLang="zh-CN" sz="1400" u="none" strike="noStrike">
                          <a:effectLst/>
                        </a:rPr>
                        <a:t>II</a:t>
                      </a:r>
                      <a:r>
                        <a:rPr lang="zh-CN" altLang="en-US" sz="1400" u="none" strike="noStrike">
                          <a:effectLst/>
                        </a:rPr>
                        <a:t>：</a:t>
                      </a:r>
                      <a:r>
                        <a:rPr lang="en-US" altLang="zh-CN" sz="1400" u="none" strike="noStrike">
                          <a:effectLst/>
                        </a:rPr>
                        <a:t>5</a:t>
                      </a:r>
                      <a:endParaRPr lang="en-US" altLang="zh-CN" sz="1400" b="0" i="0" u="none" strike="noStrike">
                        <a:solidFill>
                          <a:srgbClr val="000000"/>
                        </a:solidFill>
                        <a:effectLst/>
                        <a:latin typeface="ArialMT" charset="0"/>
                      </a:endParaRPr>
                    </a:p>
                  </a:txBody>
                  <a:tcPr marL="6350" marR="6350" marT="6350" marB="0" anchor="ctr"/>
                </a:tc>
                <a:tc>
                  <a:txBody>
                    <a:bodyPr/>
                    <a:lstStyle/>
                    <a:p>
                      <a:pPr algn="ctr" fontAlgn="ctr"/>
                      <a:r>
                        <a:rPr lang="zh-CN" altLang="en-US" sz="1400" u="none" strike="noStrike">
                          <a:effectLst/>
                        </a:rPr>
                        <a:t>姜张英</a:t>
                      </a:r>
                      <a:endParaRPr lang="zh-CN" altLang="en-US" sz="1400" b="0" i="0" u="none" strike="noStrike">
                        <a:solidFill>
                          <a:srgbClr val="000000"/>
                        </a:solidFill>
                        <a:effectLst/>
                        <a:latin typeface="ArialMT" charset="0"/>
                      </a:endParaRPr>
                    </a:p>
                  </a:txBody>
                  <a:tcPr marL="6350" marR="6350" marT="6350" marB="0" anchor="ctr"/>
                </a:tc>
                <a:tc>
                  <a:txBody>
                    <a:bodyPr/>
                    <a:lstStyle/>
                    <a:p>
                      <a:pPr algn="ctr" fontAlgn="ctr"/>
                      <a:r>
                        <a:rPr lang="en-US" altLang="zh-CN" sz="1400" b="1" i="0" u="none" strike="noStrike" dirty="0">
                          <a:solidFill>
                            <a:srgbClr val="000000"/>
                          </a:solidFill>
                          <a:effectLst/>
                          <a:latin typeface="ArialMT" charset="0"/>
                        </a:rPr>
                        <a:t>4</a:t>
                      </a:r>
                    </a:p>
                  </a:txBody>
                  <a:tcPr marL="6350" marR="6350" marT="6350" marB="0" anchor="ctr"/>
                </a:tc>
                <a:tc>
                  <a:txBody>
                    <a:bodyPr/>
                    <a:lstStyle/>
                    <a:p>
                      <a:pPr algn="ctr" fontAlgn="ctr"/>
                      <a:r>
                        <a:rPr lang="en-US" altLang="zh-CN" sz="1400" u="none" strike="noStrike">
                          <a:effectLst/>
                        </a:rPr>
                        <a:t>43</a:t>
                      </a:r>
                      <a:endParaRPr lang="en-US" altLang="zh-CN" sz="1400" b="0" i="0" u="none" strike="noStrike">
                        <a:solidFill>
                          <a:srgbClr val="000000"/>
                        </a:solidFill>
                        <a:effectLst/>
                        <a:latin typeface="ArialMT" charset="0"/>
                      </a:endParaRPr>
                    </a:p>
                  </a:txBody>
                  <a:tcPr marL="6350" marR="6350" marT="6350" marB="0" anchor="ctr"/>
                </a:tc>
                <a:extLst>
                  <a:ext uri="{0D108BD9-81ED-4DB2-BD59-A6C34878D82A}">
                    <a16:rowId xmlns:a16="http://schemas.microsoft.com/office/drawing/2014/main" xmlns="" val="10004"/>
                  </a:ext>
                </a:extLst>
              </a:tr>
              <a:tr h="368408">
                <a:tc>
                  <a:txBody>
                    <a:bodyPr/>
                    <a:lstStyle/>
                    <a:p>
                      <a:pPr algn="ctr" fontAlgn="ctr"/>
                      <a:r>
                        <a:rPr lang="en-US" altLang="zh-CN" sz="1400" u="none" strike="noStrike">
                          <a:effectLst/>
                        </a:rPr>
                        <a:t>II</a:t>
                      </a:r>
                      <a:r>
                        <a:rPr lang="zh-CN" altLang="en-US" sz="1400" u="none" strike="noStrike">
                          <a:effectLst/>
                        </a:rPr>
                        <a:t>：</a:t>
                      </a:r>
                      <a:r>
                        <a:rPr lang="en-US" altLang="zh-CN" sz="1400" u="none" strike="noStrike">
                          <a:effectLst/>
                        </a:rPr>
                        <a:t>7</a:t>
                      </a:r>
                      <a:endParaRPr lang="en-US" altLang="zh-CN" sz="1400" b="0" i="0" u="none" strike="noStrike">
                        <a:solidFill>
                          <a:srgbClr val="000000"/>
                        </a:solidFill>
                        <a:effectLst/>
                        <a:latin typeface="ArialMT" charset="0"/>
                      </a:endParaRPr>
                    </a:p>
                  </a:txBody>
                  <a:tcPr marL="6350" marR="6350" marT="6350" marB="0" anchor="ctr"/>
                </a:tc>
                <a:tc>
                  <a:txBody>
                    <a:bodyPr/>
                    <a:lstStyle/>
                    <a:p>
                      <a:pPr algn="ctr" fontAlgn="ctr"/>
                      <a:r>
                        <a:rPr lang="zh-CN" altLang="en-US" sz="1400" u="none" strike="noStrike">
                          <a:effectLst/>
                        </a:rPr>
                        <a:t>姜二英</a:t>
                      </a:r>
                      <a:endParaRPr lang="zh-CN" altLang="en-US" sz="1400" b="0" i="0" u="none" strike="noStrike">
                        <a:solidFill>
                          <a:srgbClr val="000000"/>
                        </a:solidFill>
                        <a:effectLst/>
                        <a:latin typeface="ArialMT" charset="0"/>
                      </a:endParaRPr>
                    </a:p>
                  </a:txBody>
                  <a:tcPr marL="6350" marR="6350" marT="6350" marB="0" anchor="ctr"/>
                </a:tc>
                <a:tc>
                  <a:txBody>
                    <a:bodyPr/>
                    <a:lstStyle/>
                    <a:p>
                      <a:pPr algn="ctr" fontAlgn="ctr"/>
                      <a:r>
                        <a:rPr lang="en-US" altLang="zh-CN" sz="1400" b="1" i="0" u="none" strike="noStrike" dirty="0">
                          <a:solidFill>
                            <a:srgbClr val="000000"/>
                          </a:solidFill>
                          <a:effectLst/>
                          <a:latin typeface="ArialMT" charset="0"/>
                        </a:rPr>
                        <a:t>5</a:t>
                      </a:r>
                    </a:p>
                  </a:txBody>
                  <a:tcPr marL="6350" marR="6350" marT="6350" marB="0" anchor="ctr"/>
                </a:tc>
                <a:tc>
                  <a:txBody>
                    <a:bodyPr/>
                    <a:lstStyle/>
                    <a:p>
                      <a:pPr algn="ctr" fontAlgn="ctr"/>
                      <a:r>
                        <a:rPr lang="en-US" altLang="zh-CN" sz="1400" u="none" strike="noStrike">
                          <a:effectLst/>
                        </a:rPr>
                        <a:t>40</a:t>
                      </a:r>
                      <a:endParaRPr lang="en-US" altLang="zh-CN" sz="1400" b="0" i="0" u="none" strike="noStrike">
                        <a:solidFill>
                          <a:srgbClr val="000000"/>
                        </a:solidFill>
                        <a:effectLst/>
                        <a:latin typeface="ArialMT" charset="0"/>
                      </a:endParaRPr>
                    </a:p>
                  </a:txBody>
                  <a:tcPr marL="6350" marR="6350" marT="6350" marB="0" anchor="ctr"/>
                </a:tc>
                <a:extLst>
                  <a:ext uri="{0D108BD9-81ED-4DB2-BD59-A6C34878D82A}">
                    <a16:rowId xmlns:a16="http://schemas.microsoft.com/office/drawing/2014/main" xmlns="" val="10005"/>
                  </a:ext>
                </a:extLst>
              </a:tr>
              <a:tr h="368408">
                <a:tc>
                  <a:txBody>
                    <a:bodyPr/>
                    <a:lstStyle/>
                    <a:p>
                      <a:pPr algn="ctr" fontAlgn="ctr"/>
                      <a:r>
                        <a:rPr lang="en-US" altLang="zh-CN" sz="1400" u="none" strike="noStrike">
                          <a:effectLst/>
                        </a:rPr>
                        <a:t>III</a:t>
                      </a:r>
                      <a:r>
                        <a:rPr lang="zh-CN" altLang="en-US" sz="1400" u="none" strike="noStrike">
                          <a:effectLst/>
                        </a:rPr>
                        <a:t>：</a:t>
                      </a:r>
                      <a:r>
                        <a:rPr lang="en-US" altLang="zh-CN" sz="1400" u="none" strike="noStrike">
                          <a:effectLst/>
                        </a:rPr>
                        <a:t>1</a:t>
                      </a:r>
                      <a:endParaRPr lang="en-US" altLang="zh-CN" sz="1400" b="0" i="0" u="none" strike="noStrike">
                        <a:solidFill>
                          <a:srgbClr val="000000"/>
                        </a:solidFill>
                        <a:effectLst/>
                        <a:latin typeface="ArialMT" charset="0"/>
                      </a:endParaRPr>
                    </a:p>
                  </a:txBody>
                  <a:tcPr marL="6350" marR="6350" marT="6350" marB="0" anchor="ctr"/>
                </a:tc>
                <a:tc>
                  <a:txBody>
                    <a:bodyPr/>
                    <a:lstStyle/>
                    <a:p>
                      <a:pPr algn="ctr" fontAlgn="ctr"/>
                      <a:r>
                        <a:rPr lang="zh-CN" altLang="en-US" sz="1400" u="none" strike="noStrike">
                          <a:effectLst/>
                        </a:rPr>
                        <a:t>姜金波</a:t>
                      </a:r>
                      <a:endParaRPr lang="zh-CN" altLang="en-US" sz="1400" b="0" i="0" u="none" strike="noStrike">
                        <a:solidFill>
                          <a:srgbClr val="000000"/>
                        </a:solidFill>
                        <a:effectLst/>
                        <a:latin typeface="ArialMT" charset="0"/>
                      </a:endParaRPr>
                    </a:p>
                  </a:txBody>
                  <a:tcPr marL="6350" marR="6350" marT="6350" marB="0" anchor="ctr"/>
                </a:tc>
                <a:tc>
                  <a:txBody>
                    <a:bodyPr/>
                    <a:lstStyle/>
                    <a:p>
                      <a:pPr algn="ctr" fontAlgn="ctr"/>
                      <a:r>
                        <a:rPr lang="en-US" altLang="zh-CN" sz="1400" b="1" i="0" u="none" strike="noStrike" dirty="0">
                          <a:solidFill>
                            <a:srgbClr val="000000"/>
                          </a:solidFill>
                          <a:effectLst/>
                          <a:latin typeface="ArialMT" charset="0"/>
                        </a:rPr>
                        <a:t>6</a:t>
                      </a:r>
                      <a:endParaRPr lang="is-IS" sz="1400" b="1" i="0" u="none" strike="noStrike" dirty="0">
                        <a:solidFill>
                          <a:srgbClr val="000000"/>
                        </a:solidFill>
                        <a:effectLst/>
                        <a:latin typeface="ArialMT" charset="0"/>
                      </a:endParaRPr>
                    </a:p>
                  </a:txBody>
                  <a:tcPr marL="6350" marR="6350" marT="6350" marB="0" anchor="ctr"/>
                </a:tc>
                <a:tc>
                  <a:txBody>
                    <a:bodyPr/>
                    <a:lstStyle/>
                    <a:p>
                      <a:pPr algn="ctr" fontAlgn="ctr"/>
                      <a:r>
                        <a:rPr lang="is-IS" sz="1400" u="none" strike="noStrike">
                          <a:effectLst/>
                        </a:rPr>
                        <a:t>27</a:t>
                      </a:r>
                      <a:endParaRPr lang="is-IS" sz="1400" b="0" i="0" u="none" strike="noStrike">
                        <a:solidFill>
                          <a:srgbClr val="000000"/>
                        </a:solidFill>
                        <a:effectLst/>
                        <a:latin typeface="ArialMT" charset="0"/>
                      </a:endParaRPr>
                    </a:p>
                  </a:txBody>
                  <a:tcPr marL="6350" marR="6350" marT="6350" marB="0" anchor="ctr"/>
                </a:tc>
                <a:extLst>
                  <a:ext uri="{0D108BD9-81ED-4DB2-BD59-A6C34878D82A}">
                    <a16:rowId xmlns:a16="http://schemas.microsoft.com/office/drawing/2014/main" xmlns="" val="10006"/>
                  </a:ext>
                </a:extLst>
              </a:tr>
              <a:tr h="368408">
                <a:tc>
                  <a:txBody>
                    <a:bodyPr/>
                    <a:lstStyle/>
                    <a:p>
                      <a:pPr algn="ctr" fontAlgn="ctr"/>
                      <a:r>
                        <a:rPr lang="is-IS" sz="1400" u="none" strike="noStrike">
                          <a:effectLst/>
                        </a:rPr>
                        <a:t>III：2</a:t>
                      </a:r>
                      <a:endParaRPr lang="is-IS" sz="1400" b="0" i="0" u="none" strike="noStrike">
                        <a:solidFill>
                          <a:srgbClr val="000000"/>
                        </a:solidFill>
                        <a:effectLst/>
                        <a:latin typeface="ArialMT" charset="0"/>
                      </a:endParaRPr>
                    </a:p>
                  </a:txBody>
                  <a:tcPr marL="6350" marR="6350" marT="6350" marB="0" anchor="ctr"/>
                </a:tc>
                <a:tc>
                  <a:txBody>
                    <a:bodyPr/>
                    <a:lstStyle/>
                    <a:p>
                      <a:pPr algn="ctr" fontAlgn="ctr"/>
                      <a:r>
                        <a:rPr lang="zh-CN" altLang="en-US" sz="1400" u="none" strike="noStrike">
                          <a:effectLst/>
                        </a:rPr>
                        <a:t>姜金涛</a:t>
                      </a:r>
                      <a:endParaRPr lang="zh-CN" altLang="en-US" sz="1400" b="0" i="0" u="none" strike="noStrike">
                        <a:solidFill>
                          <a:srgbClr val="000000"/>
                        </a:solidFill>
                        <a:effectLst/>
                        <a:latin typeface="ArialMT" charset="0"/>
                      </a:endParaRPr>
                    </a:p>
                  </a:txBody>
                  <a:tcPr marL="6350" marR="6350" marT="6350" marB="0" anchor="ctr"/>
                </a:tc>
                <a:tc>
                  <a:txBody>
                    <a:bodyPr/>
                    <a:lstStyle/>
                    <a:p>
                      <a:pPr algn="ctr" fontAlgn="ctr"/>
                      <a:r>
                        <a:rPr lang="en-US" altLang="zh-CN" sz="1400" b="1" i="0" u="none" strike="noStrike" dirty="0">
                          <a:solidFill>
                            <a:srgbClr val="000000"/>
                          </a:solidFill>
                          <a:effectLst/>
                          <a:latin typeface="ArialMT" charset="0"/>
                        </a:rPr>
                        <a:t>7</a:t>
                      </a:r>
                      <a:endParaRPr lang="is-IS" sz="1400" b="1" i="0" u="none" strike="noStrike" dirty="0">
                        <a:solidFill>
                          <a:srgbClr val="000000"/>
                        </a:solidFill>
                        <a:effectLst/>
                        <a:latin typeface="ArialMT" charset="0"/>
                      </a:endParaRPr>
                    </a:p>
                  </a:txBody>
                  <a:tcPr marL="6350" marR="6350" marT="6350" marB="0" anchor="ctr"/>
                </a:tc>
                <a:tc>
                  <a:txBody>
                    <a:bodyPr/>
                    <a:lstStyle/>
                    <a:p>
                      <a:pPr algn="ctr" fontAlgn="ctr"/>
                      <a:r>
                        <a:rPr lang="is-IS" sz="1400" u="none" strike="noStrike" dirty="0">
                          <a:effectLst/>
                        </a:rPr>
                        <a:t>23</a:t>
                      </a:r>
                      <a:endParaRPr lang="is-IS" sz="1400" b="0" i="0" u="none" strike="noStrike" dirty="0">
                        <a:solidFill>
                          <a:srgbClr val="000000"/>
                        </a:solidFill>
                        <a:effectLst/>
                        <a:latin typeface="ArialMT" charset="0"/>
                      </a:endParaRPr>
                    </a:p>
                  </a:txBody>
                  <a:tcPr marL="6350" marR="6350" marT="6350" marB="0" anchor="ct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40387672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8677"/>
            <a:ext cx="9144000" cy="3374431"/>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52699" y="168677"/>
            <a:ext cx="3339775" cy="561662"/>
          </a:xfrm>
          <a:prstGeom prst="rect">
            <a:avLst/>
          </a:prstGeom>
        </p:spPr>
      </p:pic>
      <p:graphicFrame>
        <p:nvGraphicFramePr>
          <p:cNvPr id="4" name="表格 4"/>
          <p:cNvGraphicFramePr>
            <a:graphicFrameLocks noGrp="1"/>
          </p:cNvGraphicFramePr>
          <p:nvPr>
            <p:extLst>
              <p:ext uri="{D42A27DB-BD31-4B8C-83A1-F6EECF244321}">
                <p14:modId xmlns:p14="http://schemas.microsoft.com/office/powerpoint/2010/main" val="366788136"/>
              </p:ext>
            </p:extLst>
          </p:nvPr>
        </p:nvGraphicFramePr>
        <p:xfrm>
          <a:off x="337949" y="3688004"/>
          <a:ext cx="5862826" cy="2880220"/>
        </p:xfrm>
        <a:graphic>
          <a:graphicData uri="http://schemas.openxmlformats.org/drawingml/2006/table">
            <a:tbl>
              <a:tblPr>
                <a:tableStyleId>{5C22544A-7EE6-4342-B048-85BDC9FD1C3A}</a:tableStyleId>
              </a:tblPr>
              <a:tblGrid>
                <a:gridCol w="1182021">
                  <a:extLst>
                    <a:ext uri="{9D8B030D-6E8A-4147-A177-3AD203B41FA5}">
                      <a16:colId xmlns:a16="http://schemas.microsoft.com/office/drawing/2014/main" xmlns="" val="20000"/>
                    </a:ext>
                  </a:extLst>
                </a:gridCol>
                <a:gridCol w="1749392">
                  <a:extLst>
                    <a:ext uri="{9D8B030D-6E8A-4147-A177-3AD203B41FA5}">
                      <a16:colId xmlns:a16="http://schemas.microsoft.com/office/drawing/2014/main" xmlns="" val="20001"/>
                    </a:ext>
                  </a:extLst>
                </a:gridCol>
                <a:gridCol w="1749392">
                  <a:extLst>
                    <a:ext uri="{9D8B030D-6E8A-4147-A177-3AD203B41FA5}">
                      <a16:colId xmlns:a16="http://schemas.microsoft.com/office/drawing/2014/main" xmlns="" val="20002"/>
                    </a:ext>
                  </a:extLst>
                </a:gridCol>
                <a:gridCol w="1182021">
                  <a:extLst>
                    <a:ext uri="{9D8B030D-6E8A-4147-A177-3AD203B41FA5}">
                      <a16:colId xmlns:a16="http://schemas.microsoft.com/office/drawing/2014/main" xmlns="" val="20003"/>
                    </a:ext>
                  </a:extLst>
                </a:gridCol>
              </a:tblGrid>
              <a:tr h="288022">
                <a:tc>
                  <a:txBody>
                    <a:bodyPr/>
                    <a:lstStyle/>
                    <a:p>
                      <a:pPr algn="ctr" fontAlgn="ctr"/>
                      <a:r>
                        <a:rPr lang="en-US" altLang="zh-CN" sz="1200" b="1" u="none" strike="noStrike" dirty="0">
                          <a:effectLst/>
                        </a:rPr>
                        <a:t>IID</a:t>
                      </a:r>
                      <a:endParaRPr lang="zh-CN" altLang="en-US" sz="1200" b="1" i="0" u="none" strike="noStrike" dirty="0">
                        <a:solidFill>
                          <a:srgbClr val="000000"/>
                        </a:solidFill>
                        <a:effectLst/>
                        <a:latin typeface="ArialMT" charset="0"/>
                      </a:endParaRPr>
                    </a:p>
                  </a:txBody>
                  <a:tcPr marL="6350" marR="6350" marT="6350" marB="0" anchor="ctr"/>
                </a:tc>
                <a:tc>
                  <a:txBody>
                    <a:bodyPr/>
                    <a:lstStyle/>
                    <a:p>
                      <a:pPr algn="ctr" fontAlgn="ctr"/>
                      <a:r>
                        <a:rPr lang="en-US" altLang="zh-CN" sz="1200" b="1" i="0" u="none" strike="noStrike" dirty="0">
                          <a:solidFill>
                            <a:srgbClr val="000000"/>
                          </a:solidFill>
                          <a:effectLst/>
                          <a:latin typeface="ArialMT" charset="0"/>
                        </a:rPr>
                        <a:t>Name</a:t>
                      </a:r>
                      <a:endParaRPr lang="zh-CN" altLang="en-US" sz="1200" b="1" i="0" u="none" strike="noStrike" dirty="0">
                        <a:solidFill>
                          <a:srgbClr val="000000"/>
                        </a:solidFill>
                        <a:effectLst/>
                        <a:latin typeface="ArialMT" charset="0"/>
                      </a:endParaRPr>
                    </a:p>
                  </a:txBody>
                  <a:tcPr marL="6350" marR="6350" marT="6350" marB="0" anchor="ctr"/>
                </a:tc>
                <a:tc>
                  <a:txBody>
                    <a:bodyPr/>
                    <a:lstStyle/>
                    <a:p>
                      <a:pPr algn="ctr" fontAlgn="ctr"/>
                      <a:r>
                        <a:rPr lang="en-US" altLang="zh-CN" sz="1200" b="1" i="0" u="none" strike="noStrike" dirty="0" err="1">
                          <a:solidFill>
                            <a:schemeClr val="dk1"/>
                          </a:solidFill>
                          <a:effectLst/>
                          <a:latin typeface="+mn-lt"/>
                        </a:rPr>
                        <a:t>Seq</a:t>
                      </a:r>
                      <a:r>
                        <a:rPr lang="en-US" altLang="zh-CN" sz="1200" b="1" i="0" u="none" strike="noStrike" dirty="0">
                          <a:solidFill>
                            <a:schemeClr val="dk1"/>
                          </a:solidFill>
                          <a:effectLst/>
                          <a:latin typeface="+mn-lt"/>
                        </a:rPr>
                        <a:t> sample ID</a:t>
                      </a:r>
                    </a:p>
                  </a:txBody>
                  <a:tcPr marL="6350" marR="6350" marT="6350" marB="0" anchor="ctr"/>
                </a:tc>
                <a:tc>
                  <a:txBody>
                    <a:bodyPr/>
                    <a:lstStyle/>
                    <a:p>
                      <a:pPr algn="ctr" fontAlgn="ctr"/>
                      <a:r>
                        <a:rPr lang="en-US" altLang="zh-CN" sz="1200" b="1" u="none" strike="noStrike">
                          <a:effectLst/>
                        </a:rPr>
                        <a:t>Age</a:t>
                      </a:r>
                    </a:p>
                  </a:txBody>
                  <a:tcPr marL="6350" marR="6350" marT="6350" marB="0" anchor="ctr"/>
                </a:tc>
                <a:extLst>
                  <a:ext uri="{0D108BD9-81ED-4DB2-BD59-A6C34878D82A}">
                    <a16:rowId xmlns:a16="http://schemas.microsoft.com/office/drawing/2014/main" xmlns="" val="10000"/>
                  </a:ext>
                </a:extLst>
              </a:tr>
              <a:tr h="288022">
                <a:tc>
                  <a:txBody>
                    <a:bodyPr/>
                    <a:lstStyle/>
                    <a:p>
                      <a:pPr algn="ctr" fontAlgn="ctr"/>
                      <a:r>
                        <a:rPr lang="en-US" altLang="zh-CN" sz="1200" b="0" u="none" strike="noStrike" dirty="0">
                          <a:effectLst/>
                        </a:rPr>
                        <a:t>I</a:t>
                      </a:r>
                      <a:r>
                        <a:rPr lang="zh-CN" altLang="en-US" sz="1200" b="0" u="none" strike="noStrike" dirty="0">
                          <a:effectLst/>
                        </a:rPr>
                        <a:t>：</a:t>
                      </a:r>
                      <a:r>
                        <a:rPr lang="en-US" altLang="zh-CN" sz="1200" b="0" u="none" strike="noStrike" dirty="0">
                          <a:effectLst/>
                        </a:rPr>
                        <a:t>1</a:t>
                      </a:r>
                      <a:endParaRPr lang="en-US" altLang="zh-CN" sz="1200" b="0" i="0" u="none" strike="noStrike" dirty="0">
                        <a:solidFill>
                          <a:srgbClr val="000000"/>
                        </a:solidFill>
                        <a:effectLst/>
                        <a:latin typeface="ArialMT" charset="0"/>
                      </a:endParaRPr>
                    </a:p>
                  </a:txBody>
                  <a:tcPr marL="6350" marR="6350" marT="6350" marB="0" anchor="ctr"/>
                </a:tc>
                <a:tc>
                  <a:txBody>
                    <a:bodyPr/>
                    <a:lstStyle/>
                    <a:p>
                      <a:pPr algn="ctr" fontAlgn="ctr"/>
                      <a:r>
                        <a:rPr lang="en-US" altLang="zh-CN" sz="1200" b="0" u="none" strike="noStrike" dirty="0">
                          <a:effectLst/>
                        </a:rPr>
                        <a:t>A2</a:t>
                      </a:r>
                      <a:r>
                        <a:rPr lang="zh-CN" altLang="en-US" sz="1200" b="0" u="none" strike="noStrike" dirty="0">
                          <a:effectLst/>
                        </a:rPr>
                        <a:t>赵母</a:t>
                      </a:r>
                      <a:endParaRPr lang="zh-CN" altLang="en-US" sz="1200" b="0" i="0" u="none" strike="noStrike" dirty="0">
                        <a:solidFill>
                          <a:srgbClr val="000000"/>
                        </a:solidFill>
                        <a:effectLst/>
                        <a:latin typeface="ArialMT" charset="0"/>
                      </a:endParaRPr>
                    </a:p>
                  </a:txBody>
                  <a:tcPr marL="6350" marR="6350" marT="6350" marB="0" anchor="ctr"/>
                </a:tc>
                <a:tc>
                  <a:txBody>
                    <a:bodyPr/>
                    <a:lstStyle/>
                    <a:p>
                      <a:pPr algn="ctr" fontAlgn="ctr"/>
                      <a:r>
                        <a:rPr lang="en-US" altLang="zh-CN" sz="1200" b="1" i="0" u="none" strike="noStrike" dirty="0">
                          <a:solidFill>
                            <a:srgbClr val="000000"/>
                          </a:solidFill>
                          <a:effectLst/>
                          <a:latin typeface="ArialMT" charset="0"/>
                        </a:rPr>
                        <a:t>2</a:t>
                      </a:r>
                      <a:endParaRPr lang="zh-CN" altLang="en-US" sz="1200" b="1" i="0" u="none" strike="noStrike" dirty="0">
                        <a:solidFill>
                          <a:srgbClr val="000000"/>
                        </a:solidFill>
                        <a:effectLst/>
                        <a:latin typeface="ArialMT" charset="0"/>
                      </a:endParaRPr>
                    </a:p>
                  </a:txBody>
                  <a:tcPr marL="6350" marR="6350" marT="6350" marB="0" anchor="ctr"/>
                </a:tc>
                <a:tc>
                  <a:txBody>
                    <a:bodyPr/>
                    <a:lstStyle/>
                    <a:p>
                      <a:pPr algn="ctr" fontAlgn="ctr"/>
                      <a:r>
                        <a:rPr lang="fi-FI" sz="1200" b="0" u="none" strike="noStrike" dirty="0">
                          <a:effectLst/>
                        </a:rPr>
                        <a:t>79</a:t>
                      </a:r>
                      <a:endParaRPr lang="fi-FI" sz="1200" b="0" i="0" u="none" strike="noStrike" dirty="0">
                        <a:solidFill>
                          <a:srgbClr val="000000"/>
                        </a:solidFill>
                        <a:effectLst/>
                        <a:latin typeface="ArialMT" charset="0"/>
                      </a:endParaRPr>
                    </a:p>
                  </a:txBody>
                  <a:tcPr marL="6350" marR="6350" marT="6350" marB="0" anchor="ctr"/>
                </a:tc>
                <a:extLst>
                  <a:ext uri="{0D108BD9-81ED-4DB2-BD59-A6C34878D82A}">
                    <a16:rowId xmlns:a16="http://schemas.microsoft.com/office/drawing/2014/main" xmlns="" val="10001"/>
                  </a:ext>
                </a:extLst>
              </a:tr>
              <a:tr h="288022">
                <a:tc>
                  <a:txBody>
                    <a:bodyPr/>
                    <a:lstStyle/>
                    <a:p>
                      <a:pPr algn="ctr" fontAlgn="ctr"/>
                      <a:r>
                        <a:rPr lang="is-IS" sz="1200" b="0" u="none" strike="noStrike" dirty="0">
                          <a:effectLst/>
                        </a:rPr>
                        <a:t>I：2</a:t>
                      </a:r>
                      <a:endParaRPr lang="is-IS" sz="1200" b="0" i="0" u="none" strike="noStrike" dirty="0">
                        <a:solidFill>
                          <a:srgbClr val="000000"/>
                        </a:solidFill>
                        <a:effectLst/>
                        <a:latin typeface="ArialMT" charset="0"/>
                      </a:endParaRPr>
                    </a:p>
                  </a:txBody>
                  <a:tcPr marL="6350" marR="6350" marT="6350" marB="0" anchor="ctr"/>
                </a:tc>
                <a:tc>
                  <a:txBody>
                    <a:bodyPr/>
                    <a:lstStyle/>
                    <a:p>
                      <a:pPr algn="ctr" fontAlgn="ctr"/>
                      <a:r>
                        <a:rPr lang="zh-CN" altLang="en-US" sz="1200" b="0" u="none" strike="noStrike" dirty="0">
                          <a:effectLst/>
                        </a:rPr>
                        <a:t>赵父（</a:t>
                      </a:r>
                      <a:r>
                        <a:rPr lang="en-US" altLang="zh-CN" sz="1200" b="0" u="none" strike="noStrike" dirty="0">
                          <a:effectLst/>
                        </a:rPr>
                        <a:t>63</a:t>
                      </a:r>
                      <a:r>
                        <a:rPr lang="zh-CN" altLang="en-US" sz="1200" b="0" u="none" strike="noStrike" dirty="0">
                          <a:effectLst/>
                        </a:rPr>
                        <a:t>岁去世）</a:t>
                      </a:r>
                      <a:endParaRPr lang="zh-CN" altLang="en-US" sz="1200" b="0" i="0" u="none" strike="noStrike" dirty="0">
                        <a:solidFill>
                          <a:srgbClr val="000000"/>
                        </a:solidFill>
                        <a:effectLst/>
                        <a:latin typeface="ArialMT" charset="0"/>
                      </a:endParaRPr>
                    </a:p>
                  </a:txBody>
                  <a:tcPr marL="6350" marR="6350" marT="6350" marB="0" anchor="ctr"/>
                </a:tc>
                <a:tc>
                  <a:txBody>
                    <a:bodyPr/>
                    <a:lstStyle/>
                    <a:p>
                      <a:pPr algn="ctr" fontAlgn="ctr"/>
                      <a:endParaRPr lang="zh-CN" altLang="en-US" sz="1200" b="1" i="0" u="none" strike="noStrike" dirty="0">
                        <a:solidFill>
                          <a:srgbClr val="000000"/>
                        </a:solidFill>
                        <a:effectLst/>
                        <a:latin typeface="ArialMT" charset="0"/>
                      </a:endParaRPr>
                    </a:p>
                  </a:txBody>
                  <a:tcPr marL="6350" marR="6350" marT="6350" marB="0" anchor="ctr"/>
                </a:tc>
                <a:tc>
                  <a:txBody>
                    <a:bodyPr/>
                    <a:lstStyle/>
                    <a:p>
                      <a:pPr algn="ctr" fontAlgn="ctr"/>
                      <a:r>
                        <a:rPr lang="zh-CN" altLang="en-US" sz="1200" b="0" u="none" strike="noStrike">
                          <a:effectLst/>
                        </a:rPr>
                        <a:t>　</a:t>
                      </a:r>
                      <a:endParaRPr lang="zh-CN" altLang="en-US" sz="1200" b="0" i="0" u="none" strike="noStrike">
                        <a:solidFill>
                          <a:srgbClr val="000000"/>
                        </a:solidFill>
                        <a:effectLst/>
                        <a:latin typeface="ArialMT" charset="0"/>
                      </a:endParaRPr>
                    </a:p>
                  </a:txBody>
                  <a:tcPr marL="6350" marR="6350" marT="6350" marB="0" anchor="ctr"/>
                </a:tc>
                <a:extLst>
                  <a:ext uri="{0D108BD9-81ED-4DB2-BD59-A6C34878D82A}">
                    <a16:rowId xmlns:a16="http://schemas.microsoft.com/office/drawing/2014/main" xmlns="" val="10002"/>
                  </a:ext>
                </a:extLst>
              </a:tr>
              <a:tr h="288022">
                <a:tc>
                  <a:txBody>
                    <a:bodyPr/>
                    <a:lstStyle/>
                    <a:p>
                      <a:pPr algn="ctr" fontAlgn="ctr"/>
                      <a:r>
                        <a:rPr lang="en-US" altLang="zh-CN" sz="1200" b="0" u="none" strike="noStrike" dirty="0">
                          <a:effectLst/>
                        </a:rPr>
                        <a:t>II</a:t>
                      </a:r>
                      <a:r>
                        <a:rPr lang="zh-CN" altLang="en-US" sz="1200" b="0" u="none" strike="noStrike" dirty="0">
                          <a:effectLst/>
                        </a:rPr>
                        <a:t>：</a:t>
                      </a:r>
                      <a:r>
                        <a:rPr lang="en-US" altLang="zh-CN" sz="1200" b="0" u="none" strike="noStrike" dirty="0">
                          <a:effectLst/>
                        </a:rPr>
                        <a:t>1</a:t>
                      </a:r>
                      <a:endParaRPr lang="en-US" altLang="zh-CN" sz="1200" b="0" i="0" u="none" strike="noStrike" dirty="0">
                        <a:solidFill>
                          <a:srgbClr val="000000"/>
                        </a:solidFill>
                        <a:effectLst/>
                        <a:latin typeface="ArialMT" charset="0"/>
                      </a:endParaRPr>
                    </a:p>
                  </a:txBody>
                  <a:tcPr marL="6350" marR="6350" marT="6350" marB="0" anchor="ctr"/>
                </a:tc>
                <a:tc>
                  <a:txBody>
                    <a:bodyPr/>
                    <a:lstStyle/>
                    <a:p>
                      <a:pPr algn="ctr" fontAlgn="ctr"/>
                      <a:r>
                        <a:rPr lang="en-US" altLang="zh-CN" sz="1200" b="0" u="none" strike="noStrike">
                          <a:effectLst/>
                        </a:rPr>
                        <a:t>A7</a:t>
                      </a:r>
                      <a:r>
                        <a:rPr lang="zh-CN" altLang="en-US" sz="1200" b="0" u="none" strike="noStrike">
                          <a:effectLst/>
                        </a:rPr>
                        <a:t>赵姐</a:t>
                      </a:r>
                      <a:endParaRPr lang="zh-CN" altLang="en-US" sz="1200" b="0" i="0" u="none" strike="noStrike">
                        <a:solidFill>
                          <a:srgbClr val="000000"/>
                        </a:solidFill>
                        <a:effectLst/>
                        <a:latin typeface="ArialMT" charset="0"/>
                      </a:endParaRPr>
                    </a:p>
                  </a:txBody>
                  <a:tcPr marL="6350" marR="6350" marT="6350" marB="0" anchor="ctr"/>
                </a:tc>
                <a:tc>
                  <a:txBody>
                    <a:bodyPr/>
                    <a:lstStyle/>
                    <a:p>
                      <a:pPr algn="ctr" fontAlgn="ctr"/>
                      <a:r>
                        <a:rPr lang="en-US" altLang="zh-CN" sz="1200" b="1" i="0" u="none" strike="noStrike" dirty="0">
                          <a:solidFill>
                            <a:srgbClr val="000000"/>
                          </a:solidFill>
                          <a:effectLst/>
                          <a:latin typeface="ArialMT" charset="0"/>
                        </a:rPr>
                        <a:t>7</a:t>
                      </a:r>
                      <a:endParaRPr lang="zh-CN" altLang="en-US" sz="1200" b="1" i="0" u="none" strike="noStrike" dirty="0">
                        <a:solidFill>
                          <a:srgbClr val="000000"/>
                        </a:solidFill>
                        <a:effectLst/>
                        <a:latin typeface="ArialMT" charset="0"/>
                      </a:endParaRPr>
                    </a:p>
                  </a:txBody>
                  <a:tcPr marL="6350" marR="6350" marT="6350" marB="0" anchor="ctr"/>
                </a:tc>
                <a:tc>
                  <a:txBody>
                    <a:bodyPr/>
                    <a:lstStyle/>
                    <a:p>
                      <a:pPr algn="ctr" fontAlgn="ctr"/>
                      <a:r>
                        <a:rPr lang="en-US" altLang="zh-CN" sz="1200" b="0" u="none" strike="noStrike">
                          <a:effectLst/>
                        </a:rPr>
                        <a:t>43</a:t>
                      </a:r>
                      <a:endParaRPr lang="en-US" altLang="zh-CN" sz="1200" b="0" i="0" u="none" strike="noStrike">
                        <a:solidFill>
                          <a:srgbClr val="000000"/>
                        </a:solidFill>
                        <a:effectLst/>
                        <a:latin typeface="ArialMT" charset="0"/>
                      </a:endParaRPr>
                    </a:p>
                  </a:txBody>
                  <a:tcPr marL="6350" marR="6350" marT="6350" marB="0" anchor="ctr"/>
                </a:tc>
                <a:extLst>
                  <a:ext uri="{0D108BD9-81ED-4DB2-BD59-A6C34878D82A}">
                    <a16:rowId xmlns:a16="http://schemas.microsoft.com/office/drawing/2014/main" xmlns="" val="10003"/>
                  </a:ext>
                </a:extLst>
              </a:tr>
              <a:tr h="288022">
                <a:tc>
                  <a:txBody>
                    <a:bodyPr/>
                    <a:lstStyle/>
                    <a:p>
                      <a:pPr algn="ctr" fontAlgn="ctr"/>
                      <a:r>
                        <a:rPr lang="en-US" altLang="zh-CN" sz="1200" b="0" u="none" strike="noStrike" dirty="0">
                          <a:effectLst/>
                        </a:rPr>
                        <a:t>II</a:t>
                      </a:r>
                      <a:r>
                        <a:rPr lang="zh-CN" altLang="en-US" sz="1200" b="0" u="none" strike="noStrike" dirty="0">
                          <a:effectLst/>
                        </a:rPr>
                        <a:t>：</a:t>
                      </a:r>
                      <a:r>
                        <a:rPr lang="en-US" altLang="zh-CN" sz="1200" b="0" u="none" strike="noStrike" dirty="0">
                          <a:effectLst/>
                        </a:rPr>
                        <a:t>3</a:t>
                      </a:r>
                      <a:endParaRPr lang="en-US" altLang="zh-CN" sz="1200" b="0" i="0" u="none" strike="noStrike" dirty="0">
                        <a:solidFill>
                          <a:srgbClr val="FF0000"/>
                        </a:solidFill>
                        <a:effectLst/>
                        <a:latin typeface="ArialMT" charset="0"/>
                      </a:endParaRPr>
                    </a:p>
                  </a:txBody>
                  <a:tcPr marL="6350" marR="6350" marT="6350" marB="0" anchor="ctr"/>
                </a:tc>
                <a:tc>
                  <a:txBody>
                    <a:bodyPr/>
                    <a:lstStyle/>
                    <a:p>
                      <a:pPr algn="ctr" fontAlgn="ctr"/>
                      <a:r>
                        <a:rPr lang="en-US" altLang="zh-CN" sz="1200" b="0" u="none" strike="noStrike" dirty="0">
                          <a:effectLst/>
                        </a:rPr>
                        <a:t>A1</a:t>
                      </a:r>
                      <a:r>
                        <a:rPr lang="zh-CN" altLang="en-US" sz="1200" b="0" u="none" strike="noStrike" dirty="0">
                          <a:effectLst/>
                        </a:rPr>
                        <a:t>赵患（先证者）</a:t>
                      </a:r>
                      <a:endParaRPr lang="zh-CN" altLang="en-US" sz="1200" b="0" i="0" u="none" strike="noStrike" dirty="0">
                        <a:solidFill>
                          <a:srgbClr val="FF0000"/>
                        </a:solidFill>
                        <a:effectLst/>
                        <a:latin typeface="ArialMT" charset="0"/>
                      </a:endParaRPr>
                    </a:p>
                  </a:txBody>
                  <a:tcPr marL="6350" marR="6350" marT="6350" marB="0" anchor="ctr"/>
                </a:tc>
                <a:tc>
                  <a:txBody>
                    <a:bodyPr/>
                    <a:lstStyle/>
                    <a:p>
                      <a:pPr algn="ctr" fontAlgn="ctr"/>
                      <a:r>
                        <a:rPr lang="en-US" altLang="zh-CN" sz="1200" b="1" i="0" u="none" strike="noStrike" dirty="0">
                          <a:solidFill>
                            <a:schemeClr val="tx1"/>
                          </a:solidFill>
                          <a:effectLst/>
                          <a:latin typeface="ArialMT" charset="0"/>
                        </a:rPr>
                        <a:t>1</a:t>
                      </a:r>
                      <a:endParaRPr lang="zh-CN" altLang="en-US" sz="1200" b="1" i="0" u="none" strike="noStrike" dirty="0">
                        <a:solidFill>
                          <a:schemeClr val="tx1"/>
                        </a:solidFill>
                        <a:effectLst/>
                        <a:latin typeface="ArialMT" charset="0"/>
                      </a:endParaRPr>
                    </a:p>
                  </a:txBody>
                  <a:tcPr marL="6350" marR="6350" marT="6350" marB="0" anchor="ctr"/>
                </a:tc>
                <a:tc>
                  <a:txBody>
                    <a:bodyPr/>
                    <a:lstStyle/>
                    <a:p>
                      <a:pPr algn="ctr" fontAlgn="ctr"/>
                      <a:r>
                        <a:rPr lang="en-US" altLang="zh-CN" sz="1200" b="0" u="none" strike="noStrike" dirty="0">
                          <a:solidFill>
                            <a:schemeClr val="tx1"/>
                          </a:solidFill>
                          <a:effectLst/>
                        </a:rPr>
                        <a:t>40</a:t>
                      </a:r>
                      <a:endParaRPr lang="en-US" altLang="zh-CN" sz="1200" b="0" i="0" u="none" strike="noStrike" dirty="0">
                        <a:solidFill>
                          <a:schemeClr val="tx1"/>
                        </a:solidFill>
                        <a:effectLst/>
                        <a:latin typeface="ArialMT" charset="0"/>
                      </a:endParaRPr>
                    </a:p>
                  </a:txBody>
                  <a:tcPr marL="6350" marR="6350" marT="6350" marB="0" anchor="ctr"/>
                </a:tc>
                <a:extLst>
                  <a:ext uri="{0D108BD9-81ED-4DB2-BD59-A6C34878D82A}">
                    <a16:rowId xmlns:a16="http://schemas.microsoft.com/office/drawing/2014/main" xmlns="" val="10004"/>
                  </a:ext>
                </a:extLst>
              </a:tr>
              <a:tr h="288022">
                <a:tc>
                  <a:txBody>
                    <a:bodyPr/>
                    <a:lstStyle/>
                    <a:p>
                      <a:pPr algn="ctr" fontAlgn="ctr"/>
                      <a:r>
                        <a:rPr lang="en-US" altLang="zh-CN" sz="1200" b="0" u="none" strike="noStrike" dirty="0">
                          <a:effectLst/>
                        </a:rPr>
                        <a:t>II</a:t>
                      </a:r>
                      <a:r>
                        <a:rPr lang="zh-CN" altLang="en-US" sz="1200" b="0" u="none" strike="noStrike" dirty="0">
                          <a:effectLst/>
                        </a:rPr>
                        <a:t>：</a:t>
                      </a:r>
                      <a:r>
                        <a:rPr lang="en-US" altLang="zh-CN" sz="1200" b="0" u="none" strike="noStrike" dirty="0">
                          <a:effectLst/>
                        </a:rPr>
                        <a:t>5</a:t>
                      </a:r>
                      <a:endParaRPr lang="en-US" altLang="zh-CN" sz="1200" b="0" i="0" u="none" strike="noStrike" dirty="0">
                        <a:solidFill>
                          <a:srgbClr val="000000"/>
                        </a:solidFill>
                        <a:effectLst/>
                        <a:latin typeface="ArialMT" charset="0"/>
                      </a:endParaRPr>
                    </a:p>
                  </a:txBody>
                  <a:tcPr marL="6350" marR="6350" marT="6350" marB="0" anchor="ctr"/>
                </a:tc>
                <a:tc>
                  <a:txBody>
                    <a:bodyPr/>
                    <a:lstStyle/>
                    <a:p>
                      <a:pPr algn="ctr" fontAlgn="ctr"/>
                      <a:r>
                        <a:rPr lang="en-US" altLang="zh-CN" sz="1200" b="0" u="none" strike="noStrike">
                          <a:effectLst/>
                        </a:rPr>
                        <a:t>A8</a:t>
                      </a:r>
                      <a:r>
                        <a:rPr lang="zh-CN" altLang="en-US" sz="1200" b="0" u="none" strike="noStrike">
                          <a:effectLst/>
                        </a:rPr>
                        <a:t>赵弟</a:t>
                      </a:r>
                      <a:endParaRPr lang="zh-CN" altLang="en-US" sz="1200" b="0" i="0" u="none" strike="noStrike">
                        <a:solidFill>
                          <a:srgbClr val="000000"/>
                        </a:solidFill>
                        <a:effectLst/>
                        <a:latin typeface="ArialMT" charset="0"/>
                      </a:endParaRPr>
                    </a:p>
                  </a:txBody>
                  <a:tcPr marL="6350" marR="6350" marT="6350" marB="0" anchor="ctr"/>
                </a:tc>
                <a:tc>
                  <a:txBody>
                    <a:bodyPr/>
                    <a:lstStyle/>
                    <a:p>
                      <a:pPr algn="ctr" fontAlgn="ctr"/>
                      <a:r>
                        <a:rPr lang="en-US" altLang="zh-CN" sz="1200" b="1" i="0" u="none" strike="noStrike" dirty="0">
                          <a:solidFill>
                            <a:srgbClr val="000000"/>
                          </a:solidFill>
                          <a:effectLst/>
                          <a:latin typeface="ArialMT" charset="0"/>
                        </a:rPr>
                        <a:t>8</a:t>
                      </a:r>
                      <a:endParaRPr lang="zh-CN" altLang="en-US" sz="1200" b="1" i="0" u="none" strike="noStrike" dirty="0">
                        <a:solidFill>
                          <a:srgbClr val="000000"/>
                        </a:solidFill>
                        <a:effectLst/>
                        <a:latin typeface="ArialMT" charset="0"/>
                      </a:endParaRPr>
                    </a:p>
                  </a:txBody>
                  <a:tcPr marL="6350" marR="6350" marT="6350" marB="0" anchor="ctr"/>
                </a:tc>
                <a:tc>
                  <a:txBody>
                    <a:bodyPr/>
                    <a:lstStyle/>
                    <a:p>
                      <a:pPr algn="ctr" fontAlgn="ctr"/>
                      <a:r>
                        <a:rPr lang="en-US" altLang="zh-CN" sz="1200" b="0" u="none" strike="noStrike">
                          <a:effectLst/>
                        </a:rPr>
                        <a:t>35</a:t>
                      </a:r>
                      <a:endParaRPr lang="en-US" altLang="zh-CN" sz="1200" b="0" i="0" u="none" strike="noStrike">
                        <a:solidFill>
                          <a:srgbClr val="000000"/>
                        </a:solidFill>
                        <a:effectLst/>
                        <a:latin typeface="ArialMT" charset="0"/>
                      </a:endParaRPr>
                    </a:p>
                  </a:txBody>
                  <a:tcPr marL="6350" marR="6350" marT="6350" marB="0" anchor="ctr"/>
                </a:tc>
                <a:extLst>
                  <a:ext uri="{0D108BD9-81ED-4DB2-BD59-A6C34878D82A}">
                    <a16:rowId xmlns:a16="http://schemas.microsoft.com/office/drawing/2014/main" xmlns="" val="10005"/>
                  </a:ext>
                </a:extLst>
              </a:tr>
              <a:tr h="288022">
                <a:tc>
                  <a:txBody>
                    <a:bodyPr/>
                    <a:lstStyle/>
                    <a:p>
                      <a:pPr algn="ctr" fontAlgn="ctr"/>
                      <a:r>
                        <a:rPr lang="en-US" altLang="zh-CN" sz="1200" b="0" u="none" strike="noStrike">
                          <a:effectLst/>
                        </a:rPr>
                        <a:t>III</a:t>
                      </a:r>
                      <a:r>
                        <a:rPr lang="zh-CN" altLang="en-US" sz="1200" b="0" u="none" strike="noStrike">
                          <a:effectLst/>
                        </a:rPr>
                        <a:t>：</a:t>
                      </a:r>
                      <a:r>
                        <a:rPr lang="en-US" altLang="zh-CN" sz="1200" b="0" u="none" strike="noStrike">
                          <a:effectLst/>
                        </a:rPr>
                        <a:t>3</a:t>
                      </a:r>
                      <a:endParaRPr lang="en-US" altLang="zh-CN" sz="1200" b="0" i="0" u="none" strike="noStrike">
                        <a:solidFill>
                          <a:srgbClr val="000000"/>
                        </a:solidFill>
                        <a:effectLst/>
                        <a:latin typeface="ArialMT" charset="0"/>
                      </a:endParaRPr>
                    </a:p>
                  </a:txBody>
                  <a:tcPr marL="6350" marR="6350" marT="6350" marB="0" anchor="ctr"/>
                </a:tc>
                <a:tc>
                  <a:txBody>
                    <a:bodyPr/>
                    <a:lstStyle/>
                    <a:p>
                      <a:pPr algn="ctr" fontAlgn="ctr"/>
                      <a:r>
                        <a:rPr lang="en-US" altLang="zh-CN" sz="1200" b="0" u="none" strike="noStrike">
                          <a:effectLst/>
                        </a:rPr>
                        <a:t>A3</a:t>
                      </a:r>
                      <a:r>
                        <a:rPr lang="zh-CN" altLang="en-US" sz="1200" b="0" u="none" strike="noStrike">
                          <a:effectLst/>
                        </a:rPr>
                        <a:t>赵银松（儿子）</a:t>
                      </a:r>
                      <a:endParaRPr lang="zh-CN" altLang="en-US" sz="1200" b="0" i="0" u="none" strike="noStrike">
                        <a:solidFill>
                          <a:srgbClr val="000000"/>
                        </a:solidFill>
                        <a:effectLst/>
                        <a:latin typeface="ArialMT" charset="0"/>
                      </a:endParaRPr>
                    </a:p>
                  </a:txBody>
                  <a:tcPr marL="6350" marR="6350" marT="6350" marB="0" anchor="ctr"/>
                </a:tc>
                <a:tc>
                  <a:txBody>
                    <a:bodyPr/>
                    <a:lstStyle/>
                    <a:p>
                      <a:pPr algn="ctr" fontAlgn="ctr"/>
                      <a:r>
                        <a:rPr lang="en-US" altLang="zh-CN" sz="1200" b="1" i="0" u="none" strike="noStrike" dirty="0">
                          <a:solidFill>
                            <a:srgbClr val="000000"/>
                          </a:solidFill>
                          <a:effectLst/>
                          <a:latin typeface="ArialMT" charset="0"/>
                        </a:rPr>
                        <a:t>3</a:t>
                      </a:r>
                      <a:endParaRPr lang="zh-CN" altLang="en-US" sz="1200" b="1" i="0" u="none" strike="noStrike" dirty="0">
                        <a:solidFill>
                          <a:srgbClr val="000000"/>
                        </a:solidFill>
                        <a:effectLst/>
                        <a:latin typeface="ArialMT" charset="0"/>
                      </a:endParaRPr>
                    </a:p>
                  </a:txBody>
                  <a:tcPr marL="6350" marR="6350" marT="6350" marB="0" anchor="ctr"/>
                </a:tc>
                <a:tc>
                  <a:txBody>
                    <a:bodyPr/>
                    <a:lstStyle/>
                    <a:p>
                      <a:pPr algn="ctr" fontAlgn="ctr"/>
                      <a:r>
                        <a:rPr lang="en-US" altLang="zh-CN" sz="1200" b="0" u="none" strike="noStrike">
                          <a:effectLst/>
                        </a:rPr>
                        <a:t>14</a:t>
                      </a:r>
                      <a:endParaRPr lang="en-US" altLang="zh-CN" sz="1200" b="0" i="0" u="none" strike="noStrike">
                        <a:solidFill>
                          <a:srgbClr val="000000"/>
                        </a:solidFill>
                        <a:effectLst/>
                        <a:latin typeface="ArialMT" charset="0"/>
                      </a:endParaRPr>
                    </a:p>
                  </a:txBody>
                  <a:tcPr marL="6350" marR="6350" marT="6350" marB="0" anchor="ctr"/>
                </a:tc>
                <a:extLst>
                  <a:ext uri="{0D108BD9-81ED-4DB2-BD59-A6C34878D82A}">
                    <a16:rowId xmlns:a16="http://schemas.microsoft.com/office/drawing/2014/main" xmlns="" val="10006"/>
                  </a:ext>
                </a:extLst>
              </a:tr>
              <a:tr h="288022">
                <a:tc>
                  <a:txBody>
                    <a:bodyPr/>
                    <a:lstStyle/>
                    <a:p>
                      <a:pPr algn="ctr" fontAlgn="ctr"/>
                      <a:r>
                        <a:rPr lang="en-US" altLang="zh-CN" sz="1200" b="0" u="none" strike="noStrike" dirty="0">
                          <a:effectLst/>
                        </a:rPr>
                        <a:t>III</a:t>
                      </a:r>
                      <a:r>
                        <a:rPr lang="zh-CN" altLang="en-US" sz="1200" b="0" u="none" strike="noStrike" dirty="0">
                          <a:effectLst/>
                        </a:rPr>
                        <a:t>：</a:t>
                      </a:r>
                      <a:r>
                        <a:rPr lang="en-US" altLang="zh-CN" sz="1200" b="0" u="none" strike="noStrike" dirty="0">
                          <a:effectLst/>
                        </a:rPr>
                        <a:t>4</a:t>
                      </a:r>
                      <a:endParaRPr lang="en-US" altLang="zh-CN" sz="1200" b="0" i="0" u="none" strike="noStrike" dirty="0">
                        <a:solidFill>
                          <a:srgbClr val="000000"/>
                        </a:solidFill>
                        <a:effectLst/>
                        <a:latin typeface="ArialMT" charset="0"/>
                      </a:endParaRPr>
                    </a:p>
                  </a:txBody>
                  <a:tcPr marL="6350" marR="6350" marT="6350" marB="0" anchor="ctr"/>
                </a:tc>
                <a:tc>
                  <a:txBody>
                    <a:bodyPr/>
                    <a:lstStyle/>
                    <a:p>
                      <a:pPr algn="ctr" fontAlgn="ctr"/>
                      <a:r>
                        <a:rPr lang="zh-CN" altLang="en-US" sz="1200" b="0" u="none" strike="noStrike">
                          <a:effectLst/>
                        </a:rPr>
                        <a:t>赵璐璐（女儿）</a:t>
                      </a:r>
                      <a:endParaRPr lang="zh-CN" altLang="en-US" sz="1200" b="0" i="0" u="none" strike="noStrike">
                        <a:solidFill>
                          <a:srgbClr val="000000"/>
                        </a:solidFill>
                        <a:effectLst/>
                        <a:latin typeface="ArialMT" charset="0"/>
                      </a:endParaRPr>
                    </a:p>
                  </a:txBody>
                  <a:tcPr marL="6350" marR="6350" marT="6350" marB="0" anchor="ctr"/>
                </a:tc>
                <a:tc>
                  <a:txBody>
                    <a:bodyPr/>
                    <a:lstStyle/>
                    <a:p>
                      <a:pPr algn="ctr" fontAlgn="ctr"/>
                      <a:r>
                        <a:rPr lang="en-US" altLang="zh-CN" sz="1200" b="1" i="0" u="none" strike="noStrike" dirty="0">
                          <a:solidFill>
                            <a:srgbClr val="000000"/>
                          </a:solidFill>
                          <a:effectLst/>
                          <a:latin typeface="ArialMT" charset="0"/>
                        </a:rPr>
                        <a:t>5</a:t>
                      </a:r>
                      <a:endParaRPr lang="zh-CN" altLang="en-US" sz="1200" b="1" i="0" u="none" strike="noStrike" dirty="0">
                        <a:solidFill>
                          <a:srgbClr val="000000"/>
                        </a:solidFill>
                        <a:effectLst/>
                        <a:latin typeface="ArialMT" charset="0"/>
                      </a:endParaRPr>
                    </a:p>
                  </a:txBody>
                  <a:tcPr marL="6350" marR="6350" marT="6350" marB="0" anchor="ctr"/>
                </a:tc>
                <a:tc>
                  <a:txBody>
                    <a:bodyPr/>
                    <a:lstStyle/>
                    <a:p>
                      <a:pPr algn="ctr" fontAlgn="ctr"/>
                      <a:r>
                        <a:rPr lang="is-IS" sz="1200" b="0" u="none" strike="noStrike">
                          <a:effectLst/>
                        </a:rPr>
                        <a:t>2</a:t>
                      </a:r>
                      <a:endParaRPr lang="is-IS" sz="1200" b="0" i="0" u="none" strike="noStrike">
                        <a:solidFill>
                          <a:srgbClr val="000000"/>
                        </a:solidFill>
                        <a:effectLst/>
                        <a:latin typeface="ArialMT" charset="0"/>
                      </a:endParaRPr>
                    </a:p>
                  </a:txBody>
                  <a:tcPr marL="6350" marR="6350" marT="6350" marB="0" anchor="ctr"/>
                </a:tc>
                <a:extLst>
                  <a:ext uri="{0D108BD9-81ED-4DB2-BD59-A6C34878D82A}">
                    <a16:rowId xmlns:a16="http://schemas.microsoft.com/office/drawing/2014/main" xmlns="" val="10007"/>
                  </a:ext>
                </a:extLst>
              </a:tr>
              <a:tr h="288022">
                <a:tc>
                  <a:txBody>
                    <a:bodyPr/>
                    <a:lstStyle/>
                    <a:p>
                      <a:pPr algn="ctr" fontAlgn="ctr"/>
                      <a:r>
                        <a:rPr lang="en-US" altLang="zh-CN" sz="1200" b="0" u="none" strike="noStrike" dirty="0">
                          <a:effectLst/>
                        </a:rPr>
                        <a:t>III</a:t>
                      </a:r>
                      <a:r>
                        <a:rPr lang="zh-CN" altLang="en-US" sz="1200" b="0" u="none" strike="noStrike" dirty="0">
                          <a:effectLst/>
                        </a:rPr>
                        <a:t>：</a:t>
                      </a:r>
                      <a:r>
                        <a:rPr lang="en-US" altLang="zh-CN" sz="1200" b="0" u="none" strike="noStrike" dirty="0">
                          <a:effectLst/>
                        </a:rPr>
                        <a:t>5</a:t>
                      </a:r>
                      <a:endParaRPr lang="en-US" altLang="zh-CN" sz="1200" b="0" i="0" u="none" strike="noStrike" dirty="0">
                        <a:solidFill>
                          <a:srgbClr val="000000"/>
                        </a:solidFill>
                        <a:effectLst/>
                        <a:latin typeface="ArialMT" charset="0"/>
                      </a:endParaRPr>
                    </a:p>
                  </a:txBody>
                  <a:tcPr marL="6350" marR="6350" marT="6350" marB="0" anchor="ctr"/>
                </a:tc>
                <a:tc>
                  <a:txBody>
                    <a:bodyPr/>
                    <a:lstStyle/>
                    <a:p>
                      <a:pPr algn="ctr" fontAlgn="ctr"/>
                      <a:r>
                        <a:rPr lang="en-US" altLang="zh-CN" sz="1200" b="0" u="none" strike="noStrike" dirty="0">
                          <a:effectLst/>
                        </a:rPr>
                        <a:t>A4</a:t>
                      </a:r>
                      <a:r>
                        <a:rPr lang="zh-CN" altLang="en-US" sz="1200" b="0" u="none" strike="noStrike" dirty="0">
                          <a:effectLst/>
                        </a:rPr>
                        <a:t>赵子威 （侄子）</a:t>
                      </a:r>
                      <a:endParaRPr lang="zh-CN" altLang="en-US" sz="1200" b="0" i="0" u="none" strike="noStrike" dirty="0">
                        <a:solidFill>
                          <a:srgbClr val="000000"/>
                        </a:solidFill>
                        <a:effectLst/>
                        <a:latin typeface="ArialMT" charset="0"/>
                      </a:endParaRPr>
                    </a:p>
                  </a:txBody>
                  <a:tcPr marL="6350" marR="6350" marT="6350" marB="0" anchor="ctr"/>
                </a:tc>
                <a:tc>
                  <a:txBody>
                    <a:bodyPr/>
                    <a:lstStyle/>
                    <a:p>
                      <a:pPr algn="ctr" fontAlgn="ctr"/>
                      <a:r>
                        <a:rPr lang="en-US" altLang="zh-CN" sz="1200" b="1" i="0" u="none" strike="noStrike" dirty="0">
                          <a:solidFill>
                            <a:srgbClr val="000000"/>
                          </a:solidFill>
                          <a:effectLst/>
                          <a:latin typeface="ArialMT" charset="0"/>
                        </a:rPr>
                        <a:t>4</a:t>
                      </a:r>
                      <a:endParaRPr lang="zh-CN" altLang="en-US" sz="1200" b="1" i="0" u="none" strike="noStrike" dirty="0">
                        <a:solidFill>
                          <a:srgbClr val="000000"/>
                        </a:solidFill>
                        <a:effectLst/>
                        <a:latin typeface="ArialMT" charset="0"/>
                      </a:endParaRPr>
                    </a:p>
                  </a:txBody>
                  <a:tcPr marL="6350" marR="6350" marT="6350" marB="0" anchor="ctr"/>
                </a:tc>
                <a:tc>
                  <a:txBody>
                    <a:bodyPr/>
                    <a:lstStyle/>
                    <a:p>
                      <a:pPr algn="ctr" fontAlgn="ctr"/>
                      <a:r>
                        <a:rPr lang="en-US" altLang="zh-CN" sz="1200" b="0" u="none" strike="noStrike">
                          <a:effectLst/>
                        </a:rPr>
                        <a:t>10</a:t>
                      </a:r>
                      <a:endParaRPr lang="en-US" altLang="zh-CN" sz="1200" b="0" i="0" u="none" strike="noStrike">
                        <a:solidFill>
                          <a:srgbClr val="000000"/>
                        </a:solidFill>
                        <a:effectLst/>
                        <a:latin typeface="ArialMT" charset="0"/>
                      </a:endParaRPr>
                    </a:p>
                  </a:txBody>
                  <a:tcPr marL="6350" marR="6350" marT="6350" marB="0" anchor="ctr"/>
                </a:tc>
                <a:extLst>
                  <a:ext uri="{0D108BD9-81ED-4DB2-BD59-A6C34878D82A}">
                    <a16:rowId xmlns:a16="http://schemas.microsoft.com/office/drawing/2014/main" xmlns="" val="10008"/>
                  </a:ext>
                </a:extLst>
              </a:tr>
              <a:tr h="288022">
                <a:tc>
                  <a:txBody>
                    <a:bodyPr/>
                    <a:lstStyle/>
                    <a:p>
                      <a:pPr algn="ctr" fontAlgn="ctr"/>
                      <a:r>
                        <a:rPr lang="en-US" altLang="zh-CN" sz="1200" b="0" u="none" strike="noStrike" dirty="0">
                          <a:effectLst/>
                        </a:rPr>
                        <a:t>III</a:t>
                      </a:r>
                      <a:r>
                        <a:rPr lang="zh-CN" altLang="en-US" sz="1200" b="0" u="none" strike="noStrike" dirty="0">
                          <a:effectLst/>
                        </a:rPr>
                        <a:t>：</a:t>
                      </a:r>
                      <a:r>
                        <a:rPr lang="en-US" altLang="zh-CN" sz="1200" b="0" u="none" strike="noStrike" dirty="0">
                          <a:effectLst/>
                        </a:rPr>
                        <a:t>6</a:t>
                      </a:r>
                      <a:endParaRPr lang="en-US" altLang="zh-CN" sz="1200" b="0" i="0" u="none" strike="noStrike" dirty="0">
                        <a:solidFill>
                          <a:srgbClr val="000000"/>
                        </a:solidFill>
                        <a:effectLst/>
                        <a:latin typeface="ArialMT" charset="0"/>
                      </a:endParaRPr>
                    </a:p>
                  </a:txBody>
                  <a:tcPr marL="6350" marR="6350" marT="6350"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u="none" strike="noStrike" dirty="0">
                          <a:effectLst/>
                        </a:rPr>
                        <a:t> 赵陈陈 （侄子）</a:t>
                      </a:r>
                      <a:endParaRPr lang="zh-CN" altLang="en-US" sz="1200" b="0" i="0" u="none" strike="noStrike" dirty="0">
                        <a:solidFill>
                          <a:srgbClr val="000000"/>
                        </a:solidFill>
                        <a:effectLst/>
                        <a:latin typeface="ArialMT" charset="0"/>
                      </a:endParaRPr>
                    </a:p>
                  </a:txBody>
                  <a:tcPr marL="6350" marR="6350" marT="6350"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200" b="1" i="0" u="none" strike="noStrike" dirty="0">
                          <a:solidFill>
                            <a:srgbClr val="000000"/>
                          </a:solidFill>
                          <a:effectLst/>
                          <a:latin typeface="ArialMT" charset="0"/>
                        </a:rPr>
                        <a:t>6</a:t>
                      </a:r>
                      <a:endParaRPr lang="zh-CN" altLang="en-US" sz="1200" b="1" i="0" u="none" strike="noStrike" dirty="0">
                        <a:solidFill>
                          <a:srgbClr val="000000"/>
                        </a:solidFill>
                        <a:effectLst/>
                        <a:latin typeface="ArialMT" charset="0"/>
                      </a:endParaRPr>
                    </a:p>
                  </a:txBody>
                  <a:tcPr marL="6350" marR="6350" marT="6350" marB="0" anchor="ctr"/>
                </a:tc>
                <a:tc>
                  <a:txBody>
                    <a:bodyPr/>
                    <a:lstStyle/>
                    <a:p>
                      <a:pPr algn="ctr" fontAlgn="ctr"/>
                      <a:r>
                        <a:rPr lang="en-US" altLang="zh-CN" sz="1200" b="0" u="none" strike="noStrike" dirty="0">
                          <a:effectLst/>
                        </a:rPr>
                        <a:t>4</a:t>
                      </a:r>
                      <a:endParaRPr lang="en-US" altLang="zh-CN" sz="1200" b="0" i="0" u="none" strike="noStrike" dirty="0">
                        <a:solidFill>
                          <a:srgbClr val="000000"/>
                        </a:solidFill>
                        <a:effectLst/>
                        <a:latin typeface="ArialMT" charset="0"/>
                      </a:endParaRPr>
                    </a:p>
                  </a:txBody>
                  <a:tcPr marL="6350" marR="6350" marT="6350" marB="0" anchor="ctr"/>
                </a:tc>
                <a:extLst>
                  <a:ext uri="{0D108BD9-81ED-4DB2-BD59-A6C34878D82A}">
                    <a16:rowId xmlns:a16="http://schemas.microsoft.com/office/drawing/2014/main" xmlns="" val="10009"/>
                  </a:ext>
                </a:extLst>
              </a:tr>
            </a:tbl>
          </a:graphicData>
        </a:graphic>
      </p:graphicFrame>
    </p:spTree>
    <p:extLst>
      <p:ext uri="{BB962C8B-B14F-4D97-AF65-F5344CB8AC3E}">
        <p14:creationId xmlns:p14="http://schemas.microsoft.com/office/powerpoint/2010/main" val="25978947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2500"/>
          <a:stretch/>
        </p:blipFill>
        <p:spPr bwMode="auto">
          <a:xfrm>
            <a:off x="3794769" y="304800"/>
            <a:ext cx="3920481" cy="19400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3686"/>
          <a:stretch/>
        </p:blipFill>
        <p:spPr bwMode="auto">
          <a:xfrm>
            <a:off x="0" y="304800"/>
            <a:ext cx="3906366" cy="1862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087068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533400"/>
            <a:ext cx="8001000" cy="3139321"/>
          </a:xfrm>
          <a:prstGeom prst="rect">
            <a:avLst/>
          </a:prstGeom>
        </p:spPr>
        <p:txBody>
          <a:bodyPr wrap="square">
            <a:spAutoFit/>
          </a:bodyPr>
          <a:lstStyle/>
          <a:p>
            <a:pPr algn="ctr"/>
            <a:r>
              <a:rPr lang="en-US" dirty="0" smtClean="0">
                <a:latin typeface="Arial Black" panose="020B0A04020102020204" pitchFamily="34" charset="0"/>
              </a:rPr>
              <a:t>Conclusion</a:t>
            </a:r>
          </a:p>
          <a:p>
            <a:pPr algn="ctr"/>
            <a:endParaRPr lang="en-US" dirty="0">
              <a:latin typeface="Arial Black" panose="020B0A04020102020204" pitchFamily="34" charset="0"/>
            </a:endParaRPr>
          </a:p>
          <a:p>
            <a:pPr algn="ctr"/>
            <a:endParaRPr lang="en-US" dirty="0" smtClean="0">
              <a:latin typeface="Arial Black" panose="020B0A04020102020204" pitchFamily="34" charset="0"/>
            </a:endParaRPr>
          </a:p>
          <a:p>
            <a:pPr algn="ctr"/>
            <a:r>
              <a:rPr lang="en-US" dirty="0" smtClean="0">
                <a:latin typeface="Arial Black" panose="020B0A04020102020204" pitchFamily="34" charset="0"/>
              </a:rPr>
              <a:t>1, We proposed a new </a:t>
            </a:r>
            <a:r>
              <a:rPr lang="en-US" dirty="0">
                <a:latin typeface="Arial Black" panose="020B0A04020102020204" pitchFamily="34" charset="0"/>
              </a:rPr>
              <a:t>compound heterozygosity </a:t>
            </a:r>
            <a:r>
              <a:rPr lang="en-US" dirty="0" smtClean="0">
                <a:latin typeface="Arial Black" panose="020B0A04020102020204" pitchFamily="34" charset="0"/>
              </a:rPr>
              <a:t>method to identify loss-of-function variants</a:t>
            </a:r>
          </a:p>
          <a:p>
            <a:pPr algn="ctr"/>
            <a:endParaRPr lang="en-US" dirty="0" smtClean="0">
              <a:latin typeface="Arial Black" panose="020B0A04020102020204" pitchFamily="34" charset="0"/>
            </a:endParaRPr>
          </a:p>
          <a:p>
            <a:pPr algn="ctr"/>
            <a:r>
              <a:rPr lang="en-US" dirty="0" smtClean="0">
                <a:latin typeface="Arial Black" panose="020B0A04020102020204" pitchFamily="34" charset="0"/>
              </a:rPr>
              <a:t>2, We identify new FGF6 causal genes for hemochromatosis</a:t>
            </a:r>
          </a:p>
          <a:p>
            <a:pPr algn="ctr"/>
            <a:endParaRPr lang="en-US" dirty="0">
              <a:latin typeface="Arial Black" panose="020B0A04020102020204" pitchFamily="34" charset="0"/>
            </a:endParaRPr>
          </a:p>
          <a:p>
            <a:pPr algn="ctr"/>
            <a:endParaRPr lang="en-US" dirty="0" smtClean="0">
              <a:latin typeface="Arial Black" panose="020B0A04020102020204" pitchFamily="34" charset="0"/>
            </a:endParaRPr>
          </a:p>
          <a:p>
            <a:pPr algn="ctr"/>
            <a:endParaRPr lang="en-US" dirty="0">
              <a:latin typeface="Arial Black" panose="020B0A04020102020204" pitchFamily="34" charset="0"/>
            </a:endParaRPr>
          </a:p>
          <a:p>
            <a:pPr algn="ctr"/>
            <a:r>
              <a:rPr lang="en-US" dirty="0" smtClean="0">
                <a:latin typeface="Arial Black" panose="020B0A04020102020204" pitchFamily="34" charset="0"/>
              </a:rPr>
              <a:t> </a:t>
            </a:r>
          </a:p>
        </p:txBody>
      </p:sp>
    </p:spTree>
    <p:extLst>
      <p:ext uri="{BB962C8B-B14F-4D97-AF65-F5344CB8AC3E}">
        <p14:creationId xmlns:p14="http://schemas.microsoft.com/office/powerpoint/2010/main" val="998531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n external file that holds a picture, illustration, etc.&#10;Object name is wdev0004-0215-f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609600"/>
            <a:ext cx="4191359" cy="34407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21859" y="838200"/>
            <a:ext cx="4650716" cy="2514600"/>
          </a:xfrm>
          <a:prstGeom prst="rect">
            <a:avLst/>
          </a:prstGeom>
        </p:spPr>
      </p:pic>
      <p:sp>
        <p:nvSpPr>
          <p:cNvPr id="4" name="Rectangle 3"/>
          <p:cNvSpPr/>
          <p:nvPr/>
        </p:nvSpPr>
        <p:spPr>
          <a:xfrm>
            <a:off x="533400" y="5391834"/>
            <a:ext cx="8153400" cy="646331"/>
          </a:xfrm>
          <a:prstGeom prst="rect">
            <a:avLst/>
          </a:prstGeom>
        </p:spPr>
        <p:txBody>
          <a:bodyPr wrap="square">
            <a:spAutoFit/>
          </a:bodyPr>
          <a:lstStyle/>
          <a:p>
            <a:r>
              <a:rPr lang="en-US" dirty="0"/>
              <a:t>Heparin: a potent inhibitor of </a:t>
            </a:r>
            <a:r>
              <a:rPr lang="en-US" dirty="0" err="1"/>
              <a:t>hepcidin</a:t>
            </a:r>
            <a:r>
              <a:rPr lang="en-US" dirty="0"/>
              <a:t> expression in vitro and in vivo (BLOOD, 20 JANUARY 2011  VOLUME 117, NUMBER 3 997 ) </a:t>
            </a:r>
          </a:p>
        </p:txBody>
      </p:sp>
    </p:spTree>
    <p:extLst>
      <p:ext uri="{BB962C8B-B14F-4D97-AF65-F5344CB8AC3E}">
        <p14:creationId xmlns:p14="http://schemas.microsoft.com/office/powerpoint/2010/main" val="26149865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762000"/>
            <a:ext cx="7848600" cy="2031325"/>
          </a:xfrm>
          <a:prstGeom prst="rect">
            <a:avLst/>
          </a:prstGeom>
        </p:spPr>
        <p:txBody>
          <a:bodyPr wrap="square">
            <a:spAutoFit/>
          </a:bodyPr>
          <a:lstStyle/>
          <a:p>
            <a:r>
              <a:rPr lang="en-US" dirty="0"/>
              <a:t>Other question:</a:t>
            </a:r>
          </a:p>
          <a:p>
            <a:endParaRPr lang="en-US" dirty="0"/>
          </a:p>
          <a:p>
            <a:r>
              <a:rPr lang="en-US" dirty="0"/>
              <a:t>The common C282Y mutation of the HFE gene is not found in Chinese Why? </a:t>
            </a:r>
          </a:p>
          <a:p>
            <a:endParaRPr lang="en-US" dirty="0"/>
          </a:p>
          <a:p>
            <a:r>
              <a:rPr lang="en-US" dirty="0" smtClean="0"/>
              <a:t>Evolution view/role of FGF6 and any interesting story with this study. </a:t>
            </a:r>
          </a:p>
          <a:p>
            <a:endParaRPr lang="en-US" dirty="0"/>
          </a:p>
          <a:p>
            <a:endParaRPr lang="en-US" dirty="0"/>
          </a:p>
        </p:txBody>
      </p:sp>
      <p:sp>
        <p:nvSpPr>
          <p:cNvPr id="4" name="Rectangle 3"/>
          <p:cNvSpPr/>
          <p:nvPr/>
        </p:nvSpPr>
        <p:spPr>
          <a:xfrm>
            <a:off x="266699" y="4724400"/>
            <a:ext cx="8696325" cy="646331"/>
          </a:xfrm>
          <a:prstGeom prst="rect">
            <a:avLst/>
          </a:prstGeom>
        </p:spPr>
        <p:txBody>
          <a:bodyPr wrap="square">
            <a:spAutoFit/>
          </a:bodyPr>
          <a:lstStyle/>
          <a:p>
            <a:r>
              <a:rPr lang="en-US" dirty="0" smtClean="0"/>
              <a:t>Evolution: Fibroblast </a:t>
            </a:r>
            <a:r>
              <a:rPr lang="en-US" dirty="0"/>
              <a:t>growth factors: from molecular evolution to roles in development, metabolism and disease</a:t>
            </a:r>
          </a:p>
        </p:txBody>
      </p:sp>
    </p:spTree>
    <p:extLst>
      <p:ext uri="{BB962C8B-B14F-4D97-AF65-F5344CB8AC3E}">
        <p14:creationId xmlns:p14="http://schemas.microsoft.com/office/powerpoint/2010/main" val="36283742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9/97/Cellular_iron_homeostasi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685800"/>
            <a:ext cx="5728816" cy="4082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311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1752600"/>
            <a:ext cx="5673035" cy="3533551"/>
          </a:xfrm>
          <a:prstGeom prst="rect">
            <a:avLst/>
          </a:prstGeom>
        </p:spPr>
      </p:pic>
      <p:sp>
        <p:nvSpPr>
          <p:cNvPr id="17" name="Rectangle 16"/>
          <p:cNvSpPr/>
          <p:nvPr/>
        </p:nvSpPr>
        <p:spPr>
          <a:xfrm>
            <a:off x="3754297" y="1981200"/>
            <a:ext cx="1524000" cy="4154984"/>
          </a:xfrm>
          <a:prstGeom prst="rect">
            <a:avLst/>
          </a:prstGeom>
        </p:spPr>
        <p:txBody>
          <a:bodyPr wrap="square">
            <a:spAutoFit/>
          </a:bodyPr>
          <a:lstStyle/>
          <a:p>
            <a:r>
              <a:rPr lang="en-US" sz="1200" b="1" dirty="0">
                <a:solidFill>
                  <a:srgbClr val="00B050"/>
                </a:solidFill>
              </a:rPr>
              <a:t>FGF6</a:t>
            </a:r>
          </a:p>
          <a:p>
            <a:r>
              <a:rPr lang="en-US" sz="1200" b="1" dirty="0">
                <a:solidFill>
                  <a:srgbClr val="00B050"/>
                </a:solidFill>
              </a:rPr>
              <a:t>FGF23</a:t>
            </a:r>
          </a:p>
          <a:p>
            <a:endParaRPr lang="en-US" sz="1200" b="1" dirty="0" smtClean="0">
              <a:solidFill>
                <a:srgbClr val="00B050"/>
              </a:solidFill>
            </a:endParaRPr>
          </a:p>
          <a:p>
            <a:r>
              <a:rPr lang="en-US" sz="1200" b="1" dirty="0">
                <a:solidFill>
                  <a:srgbClr val="00B050"/>
                </a:solidFill>
              </a:rPr>
              <a:t>TFRC</a:t>
            </a:r>
          </a:p>
          <a:p>
            <a:r>
              <a:rPr lang="en-US" sz="1200" b="1" dirty="0">
                <a:solidFill>
                  <a:srgbClr val="00B050"/>
                </a:solidFill>
              </a:rPr>
              <a:t>HEPH</a:t>
            </a:r>
          </a:p>
          <a:p>
            <a:endParaRPr lang="en-US" sz="1200" b="1" dirty="0">
              <a:solidFill>
                <a:srgbClr val="00B050"/>
              </a:solidFill>
            </a:endParaRPr>
          </a:p>
          <a:p>
            <a:r>
              <a:rPr lang="en-US" sz="1200" b="1" dirty="0">
                <a:solidFill>
                  <a:srgbClr val="00B050"/>
                </a:solidFill>
              </a:rPr>
              <a:t>PPP3CA</a:t>
            </a:r>
          </a:p>
          <a:p>
            <a:r>
              <a:rPr lang="en-US" sz="1200" b="1" dirty="0">
                <a:solidFill>
                  <a:srgbClr val="00B050"/>
                </a:solidFill>
              </a:rPr>
              <a:t>SIK3</a:t>
            </a:r>
          </a:p>
          <a:p>
            <a:endParaRPr lang="en-US" sz="1200" b="1" dirty="0">
              <a:solidFill>
                <a:srgbClr val="00B050"/>
              </a:solidFill>
            </a:endParaRPr>
          </a:p>
          <a:p>
            <a:r>
              <a:rPr lang="en-US" sz="1200" b="1" dirty="0">
                <a:solidFill>
                  <a:srgbClr val="00B050"/>
                </a:solidFill>
              </a:rPr>
              <a:t>LRRC16A</a:t>
            </a:r>
          </a:p>
          <a:p>
            <a:r>
              <a:rPr lang="en-US" sz="1200" b="1" dirty="0">
                <a:solidFill>
                  <a:srgbClr val="00B050"/>
                </a:solidFill>
              </a:rPr>
              <a:t>SLC17A3</a:t>
            </a:r>
          </a:p>
          <a:p>
            <a:r>
              <a:rPr lang="en-US" sz="1200" b="1" dirty="0">
                <a:solidFill>
                  <a:srgbClr val="00B050"/>
                </a:solidFill>
              </a:rPr>
              <a:t>SLC17A1</a:t>
            </a:r>
          </a:p>
          <a:p>
            <a:endParaRPr lang="en-US" sz="1200" b="1" dirty="0">
              <a:solidFill>
                <a:srgbClr val="00B050"/>
              </a:solidFill>
            </a:endParaRPr>
          </a:p>
          <a:p>
            <a:r>
              <a:rPr lang="en-US" sz="1200" b="1" dirty="0" smtClean="0">
                <a:solidFill>
                  <a:srgbClr val="00B050"/>
                </a:solidFill>
              </a:rPr>
              <a:t>TF</a:t>
            </a:r>
          </a:p>
          <a:p>
            <a:r>
              <a:rPr lang="en-US" sz="1200" b="1" dirty="0" smtClean="0">
                <a:solidFill>
                  <a:srgbClr val="00B050"/>
                </a:solidFill>
              </a:rPr>
              <a:t>FPN</a:t>
            </a:r>
            <a:endParaRPr lang="en-US" sz="1200" b="1" dirty="0">
              <a:solidFill>
                <a:srgbClr val="00B050"/>
              </a:solidFill>
            </a:endParaRPr>
          </a:p>
          <a:p>
            <a:r>
              <a:rPr lang="en-US" sz="1200" b="1" dirty="0">
                <a:solidFill>
                  <a:srgbClr val="00B050"/>
                </a:solidFill>
              </a:rPr>
              <a:t>CDH10</a:t>
            </a:r>
          </a:p>
          <a:p>
            <a:r>
              <a:rPr lang="en-US" sz="1200" b="1" dirty="0">
                <a:solidFill>
                  <a:srgbClr val="00B050"/>
                </a:solidFill>
              </a:rPr>
              <a:t>SLC40A1</a:t>
            </a:r>
          </a:p>
          <a:p>
            <a:r>
              <a:rPr lang="en-US" sz="1200" b="1" dirty="0">
                <a:solidFill>
                  <a:srgbClr val="00B050"/>
                </a:solidFill>
              </a:rPr>
              <a:t>HFE</a:t>
            </a:r>
          </a:p>
          <a:p>
            <a:r>
              <a:rPr lang="en-US" sz="1200" b="1" dirty="0">
                <a:solidFill>
                  <a:srgbClr val="00B050"/>
                </a:solidFill>
              </a:rPr>
              <a:t>TMPRSS6</a:t>
            </a:r>
          </a:p>
          <a:p>
            <a:r>
              <a:rPr lang="en-US" sz="1200" b="1" dirty="0">
                <a:solidFill>
                  <a:srgbClr val="00B050"/>
                </a:solidFill>
              </a:rPr>
              <a:t>TFR2</a:t>
            </a:r>
          </a:p>
          <a:p>
            <a:r>
              <a:rPr lang="en-US" sz="1200" b="1" dirty="0">
                <a:solidFill>
                  <a:srgbClr val="00B050"/>
                </a:solidFill>
              </a:rPr>
              <a:t>STON1</a:t>
            </a:r>
          </a:p>
          <a:p>
            <a:endParaRPr lang="en-US" sz="1200" b="1" dirty="0">
              <a:solidFill>
                <a:srgbClr val="00B050"/>
              </a:solidFill>
            </a:endParaRPr>
          </a:p>
        </p:txBody>
      </p:sp>
      <p:sp>
        <p:nvSpPr>
          <p:cNvPr id="18" name="Rectangle 17"/>
          <p:cNvSpPr/>
          <p:nvPr/>
        </p:nvSpPr>
        <p:spPr>
          <a:xfrm>
            <a:off x="1384020" y="241816"/>
            <a:ext cx="6207405" cy="646331"/>
          </a:xfrm>
          <a:prstGeom prst="rect">
            <a:avLst/>
          </a:prstGeom>
        </p:spPr>
        <p:txBody>
          <a:bodyPr wrap="none">
            <a:spAutoFit/>
          </a:bodyPr>
          <a:lstStyle/>
          <a:p>
            <a:pPr algn="ctr"/>
            <a:r>
              <a:rPr lang="en-US" dirty="0">
                <a:latin typeface="Arial Black" panose="020B0A04020102020204" pitchFamily="34" charset="0"/>
              </a:rPr>
              <a:t>Result </a:t>
            </a:r>
            <a:r>
              <a:rPr lang="en-US" dirty="0" smtClean="0">
                <a:latin typeface="Arial Black" panose="020B0A04020102020204" pitchFamily="34" charset="0"/>
              </a:rPr>
              <a:t>2: In vitro cell study</a:t>
            </a:r>
            <a:endParaRPr lang="en-US" dirty="0">
              <a:latin typeface="Arial Black" panose="020B0A04020102020204" pitchFamily="34" charset="0"/>
            </a:endParaRPr>
          </a:p>
          <a:p>
            <a:pPr algn="ctr"/>
            <a:r>
              <a:rPr lang="en-US" b="1" dirty="0" smtClean="0">
                <a:solidFill>
                  <a:srgbClr val="00B050"/>
                </a:solidFill>
              </a:rPr>
              <a:t>FGF6 and FGF23: Biology </a:t>
            </a:r>
            <a:r>
              <a:rPr lang="en-US" b="1" dirty="0">
                <a:solidFill>
                  <a:srgbClr val="00B050"/>
                </a:solidFill>
              </a:rPr>
              <a:t>Function in iron metabolism pathway </a:t>
            </a:r>
          </a:p>
        </p:txBody>
      </p:sp>
      <p:sp>
        <p:nvSpPr>
          <p:cNvPr id="19" name="Rectangle 18"/>
          <p:cNvSpPr/>
          <p:nvPr/>
        </p:nvSpPr>
        <p:spPr>
          <a:xfrm>
            <a:off x="152400" y="1676400"/>
            <a:ext cx="4419600" cy="3721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682435" y="1676400"/>
            <a:ext cx="4419600" cy="3721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52400" y="1346986"/>
            <a:ext cx="4661938" cy="276999"/>
          </a:xfrm>
          <a:prstGeom prst="rect">
            <a:avLst/>
          </a:prstGeom>
        </p:spPr>
        <p:txBody>
          <a:bodyPr wrap="square">
            <a:spAutoFit/>
          </a:bodyPr>
          <a:lstStyle/>
          <a:p>
            <a:r>
              <a:rPr lang="en-US" sz="1200" b="1" dirty="0">
                <a:solidFill>
                  <a:srgbClr val="00B050"/>
                </a:solidFill>
              </a:rPr>
              <a:t>iron </a:t>
            </a:r>
            <a:r>
              <a:rPr lang="en-US" sz="1200" b="1" dirty="0" smtClean="0">
                <a:solidFill>
                  <a:srgbClr val="00B050"/>
                </a:solidFill>
              </a:rPr>
              <a:t>metabolism gene transcriptome network turbulence (regulator)</a:t>
            </a:r>
            <a:endParaRPr lang="en-US" sz="1200" b="1" dirty="0">
              <a:solidFill>
                <a:srgbClr val="00B050"/>
              </a:solidFill>
            </a:endParaRPr>
          </a:p>
        </p:txBody>
      </p:sp>
      <p:sp>
        <p:nvSpPr>
          <p:cNvPr id="22" name="Rectangle 21"/>
          <p:cNvSpPr/>
          <p:nvPr/>
        </p:nvSpPr>
        <p:spPr>
          <a:xfrm>
            <a:off x="4682435" y="1346985"/>
            <a:ext cx="4156765" cy="276999"/>
          </a:xfrm>
          <a:prstGeom prst="rect">
            <a:avLst/>
          </a:prstGeom>
        </p:spPr>
        <p:txBody>
          <a:bodyPr wrap="square">
            <a:spAutoFit/>
          </a:bodyPr>
          <a:lstStyle/>
          <a:p>
            <a:r>
              <a:rPr lang="en-US" sz="1200" b="1" dirty="0">
                <a:solidFill>
                  <a:srgbClr val="00B050"/>
                </a:solidFill>
              </a:rPr>
              <a:t>iron </a:t>
            </a:r>
            <a:r>
              <a:rPr lang="en-US" sz="1200" b="1" dirty="0" smtClean="0">
                <a:solidFill>
                  <a:srgbClr val="00B050"/>
                </a:solidFill>
              </a:rPr>
              <a:t>metabolism protein cell locating turbulence (</a:t>
            </a:r>
            <a:r>
              <a:rPr lang="en-US" sz="1200" b="1" dirty="0">
                <a:solidFill>
                  <a:srgbClr val="00B050"/>
                </a:solidFill>
              </a:rPr>
              <a:t>Carrier</a:t>
            </a:r>
            <a:r>
              <a:rPr lang="en-US" sz="1200" b="1" dirty="0" smtClean="0">
                <a:solidFill>
                  <a:srgbClr val="00B050"/>
                </a:solidFill>
              </a:rPr>
              <a:t>) </a:t>
            </a:r>
            <a:endParaRPr lang="en-US" sz="1200" b="1" dirty="0">
              <a:solidFill>
                <a:srgbClr val="00B050"/>
              </a:solidFill>
            </a:endParaRPr>
          </a:p>
        </p:txBody>
      </p:sp>
      <p:sp>
        <p:nvSpPr>
          <p:cNvPr id="23" name="Rectangle 22"/>
          <p:cNvSpPr/>
          <p:nvPr/>
        </p:nvSpPr>
        <p:spPr>
          <a:xfrm>
            <a:off x="4682435" y="1752600"/>
            <a:ext cx="4156765" cy="830997"/>
          </a:xfrm>
          <a:prstGeom prst="rect">
            <a:avLst/>
          </a:prstGeom>
        </p:spPr>
        <p:txBody>
          <a:bodyPr wrap="square">
            <a:spAutoFit/>
          </a:bodyPr>
          <a:lstStyle/>
          <a:p>
            <a:r>
              <a:rPr lang="en-US" sz="1200" dirty="0" smtClean="0"/>
              <a:t>Hemoglobin (</a:t>
            </a:r>
            <a:r>
              <a:rPr lang="en-US" sz="1200" dirty="0"/>
              <a:t>HBA1, HBA2, and HBB</a:t>
            </a:r>
            <a:r>
              <a:rPr lang="en-US" sz="1200" dirty="0" smtClean="0"/>
              <a:t>)</a:t>
            </a:r>
          </a:p>
          <a:p>
            <a:r>
              <a:rPr lang="en-US" sz="1200" dirty="0" smtClean="0"/>
              <a:t>Ferritin (FTH1)</a:t>
            </a:r>
            <a:endParaRPr lang="en-US" sz="1200" dirty="0"/>
          </a:p>
          <a:p>
            <a:r>
              <a:rPr lang="en-US" sz="1200" dirty="0" err="1" smtClean="0">
                <a:hlinkClick r:id="rId3" tooltip="Transferrin"/>
              </a:rPr>
              <a:t>L</a:t>
            </a:r>
            <a:r>
              <a:rPr lang="en-US" sz="1200" dirty="0" err="1" smtClean="0">
                <a:hlinkClick r:id="rId4" tooltip="Lactoferrin"/>
              </a:rPr>
              <a:t>actoferrin</a:t>
            </a:r>
            <a:r>
              <a:rPr lang="en-US" sz="1200" dirty="0"/>
              <a:t> </a:t>
            </a:r>
            <a:r>
              <a:rPr lang="en-US" sz="1200" dirty="0" smtClean="0"/>
              <a:t>(LT/LFT)</a:t>
            </a:r>
            <a:endParaRPr lang="en-US" sz="1200" dirty="0"/>
          </a:p>
          <a:p>
            <a:r>
              <a:rPr lang="en-US" sz="1200" dirty="0" smtClean="0">
                <a:hlinkClick r:id="rId3" tooltip="Transferrin"/>
              </a:rPr>
              <a:t>transferrin</a:t>
            </a:r>
            <a:r>
              <a:rPr lang="en-US" sz="1200" dirty="0"/>
              <a:t> </a:t>
            </a:r>
            <a:r>
              <a:rPr lang="en-US" sz="1200" dirty="0" smtClean="0"/>
              <a:t>(TF)</a:t>
            </a:r>
            <a:endParaRPr lang="en-US" sz="1200" b="1" dirty="0">
              <a:solidFill>
                <a:srgbClr val="00B050"/>
              </a:solidFill>
            </a:endParaRPr>
          </a:p>
        </p:txBody>
      </p:sp>
      <p:sp>
        <p:nvSpPr>
          <p:cNvPr id="24" name="Rectangle 23"/>
          <p:cNvSpPr/>
          <p:nvPr/>
        </p:nvSpPr>
        <p:spPr>
          <a:xfrm>
            <a:off x="4682435" y="3858622"/>
            <a:ext cx="4572000" cy="1384995"/>
          </a:xfrm>
          <a:prstGeom prst="rect">
            <a:avLst/>
          </a:prstGeom>
        </p:spPr>
        <p:txBody>
          <a:bodyPr>
            <a:spAutoFit/>
          </a:bodyPr>
          <a:lstStyle/>
          <a:p>
            <a:r>
              <a:rPr lang="en-US" sz="1050" b="1" dirty="0"/>
              <a:t>Iron-binding proteins</a:t>
            </a:r>
            <a:r>
              <a:rPr lang="en-US" sz="1050" dirty="0"/>
              <a:t> are </a:t>
            </a:r>
            <a:r>
              <a:rPr lang="en-US" sz="1050" dirty="0">
                <a:hlinkClick r:id="rId5" tooltip="Carrier protein"/>
              </a:rPr>
              <a:t>carrier proteins</a:t>
            </a:r>
            <a:r>
              <a:rPr lang="en-US" sz="1050" dirty="0"/>
              <a:t> and </a:t>
            </a:r>
            <a:r>
              <a:rPr lang="en-US" sz="1050" dirty="0" err="1">
                <a:hlinkClick r:id="rId6" tooltip="Metalloprotein"/>
              </a:rPr>
              <a:t>metalloproteins</a:t>
            </a:r>
            <a:r>
              <a:rPr lang="en-US" sz="1050" dirty="0"/>
              <a:t> which play many important roles in </a:t>
            </a:r>
            <a:r>
              <a:rPr lang="en-US" sz="1050" dirty="0">
                <a:hlinkClick r:id="rId7" tooltip="Metabolism"/>
              </a:rPr>
              <a:t>metabolism</a:t>
            </a:r>
            <a:r>
              <a:rPr lang="en-US" sz="1050" dirty="0"/>
              <a:t>. Iron is required by humans and bacteria for enzymes and metabolism to function properly. Iron-binding proteins bind iron tightly which make it unavailable for microbial use, limiting growth. Four iron-binding proteins are Hemoglobin, Ferritin, </a:t>
            </a:r>
            <a:r>
              <a:rPr lang="en-US" sz="1050" dirty="0" err="1">
                <a:hlinkClick r:id="rId4" tooltip="Lactoferrin"/>
              </a:rPr>
              <a:t>lactoferrin</a:t>
            </a:r>
            <a:r>
              <a:rPr lang="en-US" sz="1050" dirty="0"/>
              <a:t> and </a:t>
            </a:r>
            <a:r>
              <a:rPr lang="en-US" sz="1050" dirty="0">
                <a:hlinkClick r:id="rId3" tooltip="Transferrin"/>
              </a:rPr>
              <a:t>transferrin</a:t>
            </a:r>
            <a:r>
              <a:rPr lang="en-US" sz="1050" dirty="0"/>
              <a:t>. Hemoglobin is located in red blood cells. Transferrin is found in blood and tissue fluids. </a:t>
            </a:r>
            <a:r>
              <a:rPr lang="en-US" sz="1050" dirty="0" err="1"/>
              <a:t>Lactoferrin</a:t>
            </a:r>
            <a:r>
              <a:rPr lang="en-US" sz="1050" dirty="0"/>
              <a:t> is found in milk, blood, tears and saliva. Ferritin is found in every cell type.</a:t>
            </a:r>
          </a:p>
        </p:txBody>
      </p:sp>
      <p:sp>
        <p:nvSpPr>
          <p:cNvPr id="25" name="Rectangle 24"/>
          <p:cNvSpPr/>
          <p:nvPr/>
        </p:nvSpPr>
        <p:spPr>
          <a:xfrm>
            <a:off x="144780" y="5105117"/>
            <a:ext cx="4661938" cy="276999"/>
          </a:xfrm>
          <a:prstGeom prst="rect">
            <a:avLst/>
          </a:prstGeom>
        </p:spPr>
        <p:txBody>
          <a:bodyPr wrap="square">
            <a:spAutoFit/>
          </a:bodyPr>
          <a:lstStyle/>
          <a:p>
            <a:r>
              <a:rPr lang="en-US" sz="1200" b="1" dirty="0">
                <a:solidFill>
                  <a:srgbClr val="00B050"/>
                </a:solidFill>
              </a:rPr>
              <a:t>https://string-db.org</a:t>
            </a:r>
            <a:r>
              <a:rPr lang="en-US" sz="1200" b="1" dirty="0" smtClean="0">
                <a:solidFill>
                  <a:srgbClr val="00B050"/>
                </a:solidFill>
              </a:rPr>
              <a:t>/</a:t>
            </a:r>
            <a:endParaRPr lang="en-US" sz="1200" b="1" dirty="0">
              <a:solidFill>
                <a:srgbClr val="00B050"/>
              </a:solidFill>
            </a:endParaRPr>
          </a:p>
        </p:txBody>
      </p:sp>
      <p:sp>
        <p:nvSpPr>
          <p:cNvPr id="26" name="Rectangle 25"/>
          <p:cNvSpPr/>
          <p:nvPr/>
        </p:nvSpPr>
        <p:spPr>
          <a:xfrm>
            <a:off x="5029200" y="5598083"/>
            <a:ext cx="2264081" cy="923330"/>
          </a:xfrm>
          <a:prstGeom prst="rect">
            <a:avLst/>
          </a:prstGeom>
        </p:spPr>
        <p:txBody>
          <a:bodyPr wrap="none">
            <a:spAutoFit/>
          </a:bodyPr>
          <a:lstStyle/>
          <a:p>
            <a:r>
              <a:rPr lang="en-US" b="1" dirty="0" smtClean="0">
                <a:solidFill>
                  <a:srgbClr val="00B050"/>
                </a:solidFill>
              </a:rPr>
              <a:t>Figure 1. (a): Network</a:t>
            </a:r>
            <a:endParaRPr lang="en-US" dirty="0" smtClean="0"/>
          </a:p>
          <a:p>
            <a:r>
              <a:rPr lang="en-US" b="1" dirty="0">
                <a:solidFill>
                  <a:srgbClr val="00B050"/>
                </a:solidFill>
              </a:rPr>
              <a:t>Figure 1. </a:t>
            </a:r>
            <a:r>
              <a:rPr lang="en-US" b="1" dirty="0" smtClean="0">
                <a:solidFill>
                  <a:srgbClr val="00B050"/>
                </a:solidFill>
              </a:rPr>
              <a:t>(b): location</a:t>
            </a:r>
            <a:endParaRPr lang="en-US" b="1" dirty="0">
              <a:solidFill>
                <a:srgbClr val="00B050"/>
              </a:solidFill>
            </a:endParaRPr>
          </a:p>
          <a:p>
            <a:endParaRPr lang="en-US" dirty="0"/>
          </a:p>
        </p:txBody>
      </p:sp>
      <p:sp>
        <p:nvSpPr>
          <p:cNvPr id="27" name="Rectangle 26"/>
          <p:cNvSpPr/>
          <p:nvPr/>
        </p:nvSpPr>
        <p:spPr>
          <a:xfrm>
            <a:off x="76200" y="5578051"/>
            <a:ext cx="4572000" cy="1200329"/>
          </a:xfrm>
          <a:prstGeom prst="rect">
            <a:avLst/>
          </a:prstGeom>
        </p:spPr>
        <p:txBody>
          <a:bodyPr>
            <a:spAutoFit/>
          </a:bodyPr>
          <a:lstStyle/>
          <a:p>
            <a:endParaRPr lang="en-US" b="1" dirty="0">
              <a:solidFill>
                <a:srgbClr val="00B050"/>
              </a:solidFill>
            </a:endParaRPr>
          </a:p>
          <a:p>
            <a:r>
              <a:rPr lang="en-US" b="1" dirty="0">
                <a:solidFill>
                  <a:srgbClr val="00B050"/>
                </a:solidFill>
              </a:rPr>
              <a:t>KEGG pathway(?)</a:t>
            </a:r>
          </a:p>
          <a:p>
            <a:endParaRPr lang="en-US" b="1" dirty="0">
              <a:solidFill>
                <a:srgbClr val="00B050"/>
              </a:solidFill>
            </a:endParaRPr>
          </a:p>
          <a:p>
            <a:r>
              <a:rPr lang="en-US" b="1" dirty="0">
                <a:solidFill>
                  <a:srgbClr val="00B050"/>
                </a:solidFill>
              </a:rPr>
              <a:t>Another interaction network method.  </a:t>
            </a:r>
          </a:p>
        </p:txBody>
      </p:sp>
      <p:pic>
        <p:nvPicPr>
          <p:cNvPr id="205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44024" y="2060550"/>
            <a:ext cx="3058011" cy="2971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774087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85800"/>
            <a:ext cx="8503069" cy="350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70004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295400"/>
            <a:ext cx="8011884" cy="175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 y="3810000"/>
            <a:ext cx="7986803"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84842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914" y="1295400"/>
            <a:ext cx="7892817" cy="3886200"/>
          </a:xfrm>
          <a:prstGeom prst="rect">
            <a:avLst/>
          </a:prstGeom>
        </p:spPr>
      </p:pic>
    </p:spTree>
    <p:extLst>
      <p:ext uri="{BB962C8B-B14F-4D97-AF65-F5344CB8AC3E}">
        <p14:creationId xmlns:p14="http://schemas.microsoft.com/office/powerpoint/2010/main" val="24420547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95890339"/>
              </p:ext>
            </p:extLst>
          </p:nvPr>
        </p:nvGraphicFramePr>
        <p:xfrm>
          <a:off x="1346200" y="1524000"/>
          <a:ext cx="6451599" cy="3810000"/>
        </p:xfrm>
        <a:graphic>
          <a:graphicData uri="http://schemas.openxmlformats.org/drawingml/2006/table">
            <a:tbl>
              <a:tblPr>
                <a:tableStyleId>{F5AB1C69-6EDB-4FF4-983F-18BD219EF322}</a:tableStyleId>
              </a:tblPr>
              <a:tblGrid>
                <a:gridCol w="609300"/>
                <a:gridCol w="863175"/>
                <a:gridCol w="609300"/>
                <a:gridCol w="888563"/>
                <a:gridCol w="964725"/>
                <a:gridCol w="675942"/>
                <a:gridCol w="621994"/>
                <a:gridCol w="609300"/>
                <a:gridCol w="609300"/>
              </a:tblGrid>
              <a:tr h="190500">
                <a:tc>
                  <a:txBody>
                    <a:bodyPr/>
                    <a:lstStyle/>
                    <a:p>
                      <a:pPr algn="l" fontAlgn="b"/>
                      <a:r>
                        <a:rPr lang="en-US" sz="1100" u="none" strike="noStrike" dirty="0">
                          <a:effectLst/>
                        </a:rPr>
                        <a:t>CHR</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a:effectLst/>
                        </a:rPr>
                        <a:t>GENE</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P</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ORIG_SNP</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NOHOM_SNP</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X1</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X2</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X3</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X4</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HFE</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1.29E-08</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189</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6707</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dirty="0">
                          <a:effectLst/>
                        </a:rPr>
                        <a:t>12</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FGF6</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1.99E-06</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12</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153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6743</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dirty="0">
                          <a:effectLst/>
                        </a:rPr>
                        <a:t>21</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KRTAP15-1</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7.55E-05</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11</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1271</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5625</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20</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XKR7</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0.000118</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15</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35</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6861</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20</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CABLES2</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0.000128</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6860</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22</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THOC5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0.000138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1945</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4951</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18</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CABYR</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0.000254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229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6667</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CMSS1</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0.000309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239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6657</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PCDHB2</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0.000377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6843</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ZFP37</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0.001067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1137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5759</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C3orf30</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0.001156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2361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4535</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12</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DENND5B</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0.001286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1166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5730</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MRS2</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0.001299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188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6708</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BCLAF1</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0.001686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202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6694</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NBPF3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0.001793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1220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5676</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BRDT</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0.002315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560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6336</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17</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CAMKK1</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0.002332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1265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5631</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CELSR3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0.002353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102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6794</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12</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UHRF1BP1L</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0.002353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21</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102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6794</a:t>
                      </a:r>
                      <a:endParaRPr lang="en-US" sz="1100" b="0" i="0" u="none" strike="noStrike" dirty="0">
                        <a:solidFill>
                          <a:srgbClr val="000000"/>
                        </a:solidFill>
                        <a:effectLst/>
                        <a:latin typeface="Calibri"/>
                      </a:endParaRPr>
                    </a:p>
                  </a:txBody>
                  <a:tcPr marL="9525" marR="9525" marT="9525" marB="0" anchor="b"/>
                </a:tc>
              </a:tr>
            </a:tbl>
          </a:graphicData>
        </a:graphic>
      </p:graphicFrame>
    </p:spTree>
    <p:extLst>
      <p:ext uri="{BB962C8B-B14F-4D97-AF65-F5344CB8AC3E}">
        <p14:creationId xmlns:p14="http://schemas.microsoft.com/office/powerpoint/2010/main" val="12374878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1752600"/>
            <a:ext cx="5673035" cy="3533551"/>
          </a:xfrm>
          <a:prstGeom prst="rect">
            <a:avLst/>
          </a:prstGeom>
        </p:spPr>
      </p:pic>
      <p:sp>
        <p:nvSpPr>
          <p:cNvPr id="3" name="Rectangle 2"/>
          <p:cNvSpPr/>
          <p:nvPr/>
        </p:nvSpPr>
        <p:spPr>
          <a:xfrm>
            <a:off x="3754297" y="1733550"/>
            <a:ext cx="1524000" cy="3785652"/>
          </a:xfrm>
          <a:prstGeom prst="rect">
            <a:avLst/>
          </a:prstGeom>
        </p:spPr>
        <p:txBody>
          <a:bodyPr wrap="square">
            <a:spAutoFit/>
          </a:bodyPr>
          <a:lstStyle/>
          <a:p>
            <a:r>
              <a:rPr lang="en-US" sz="1200" b="1" dirty="0">
                <a:solidFill>
                  <a:srgbClr val="00B050"/>
                </a:solidFill>
              </a:rPr>
              <a:t>FGF6</a:t>
            </a:r>
          </a:p>
          <a:p>
            <a:r>
              <a:rPr lang="en-US" sz="1200" b="1" dirty="0">
                <a:solidFill>
                  <a:srgbClr val="00B050"/>
                </a:solidFill>
              </a:rPr>
              <a:t>FGF23</a:t>
            </a:r>
          </a:p>
          <a:p>
            <a:endParaRPr lang="en-US" sz="1200" b="1" dirty="0">
              <a:solidFill>
                <a:srgbClr val="00B050"/>
              </a:solidFill>
            </a:endParaRPr>
          </a:p>
          <a:p>
            <a:r>
              <a:rPr lang="en-US" sz="1200" b="1" dirty="0">
                <a:solidFill>
                  <a:srgbClr val="00B050"/>
                </a:solidFill>
              </a:rPr>
              <a:t>PPP3CA</a:t>
            </a:r>
          </a:p>
          <a:p>
            <a:r>
              <a:rPr lang="en-US" sz="1200" b="1" dirty="0">
                <a:solidFill>
                  <a:srgbClr val="00B050"/>
                </a:solidFill>
              </a:rPr>
              <a:t>SIK3</a:t>
            </a:r>
          </a:p>
          <a:p>
            <a:endParaRPr lang="en-US" sz="1200" b="1" dirty="0">
              <a:solidFill>
                <a:srgbClr val="00B050"/>
              </a:solidFill>
            </a:endParaRPr>
          </a:p>
          <a:p>
            <a:r>
              <a:rPr lang="en-US" sz="1200" b="1" dirty="0">
                <a:solidFill>
                  <a:srgbClr val="00B050"/>
                </a:solidFill>
              </a:rPr>
              <a:t>LRRC16A</a:t>
            </a:r>
          </a:p>
          <a:p>
            <a:r>
              <a:rPr lang="en-US" sz="1200" b="1" dirty="0">
                <a:solidFill>
                  <a:srgbClr val="00B050"/>
                </a:solidFill>
              </a:rPr>
              <a:t>SLC17A3</a:t>
            </a:r>
          </a:p>
          <a:p>
            <a:r>
              <a:rPr lang="en-US" sz="1200" b="1" dirty="0">
                <a:solidFill>
                  <a:srgbClr val="00B050"/>
                </a:solidFill>
              </a:rPr>
              <a:t>SLC17A1</a:t>
            </a:r>
          </a:p>
          <a:p>
            <a:endParaRPr lang="en-US" sz="1200" b="1" dirty="0" smtClean="0">
              <a:solidFill>
                <a:srgbClr val="00B050"/>
              </a:solidFill>
            </a:endParaRPr>
          </a:p>
          <a:p>
            <a:r>
              <a:rPr lang="en-US" sz="1200" b="1" dirty="0">
                <a:solidFill>
                  <a:srgbClr val="00B050"/>
                </a:solidFill>
              </a:rPr>
              <a:t>SLC40A1</a:t>
            </a:r>
          </a:p>
          <a:p>
            <a:r>
              <a:rPr lang="en-US" sz="1200" b="1" dirty="0">
                <a:solidFill>
                  <a:srgbClr val="00B050"/>
                </a:solidFill>
              </a:rPr>
              <a:t>LEAP1</a:t>
            </a:r>
          </a:p>
          <a:p>
            <a:r>
              <a:rPr lang="en-US" sz="1200" b="1" dirty="0" smtClean="0">
                <a:solidFill>
                  <a:srgbClr val="00B050"/>
                </a:solidFill>
              </a:rPr>
              <a:t>TF</a:t>
            </a:r>
          </a:p>
          <a:p>
            <a:r>
              <a:rPr lang="en-US" sz="1200" b="1" dirty="0" smtClean="0">
                <a:solidFill>
                  <a:srgbClr val="00B050"/>
                </a:solidFill>
              </a:rPr>
              <a:t>FPN</a:t>
            </a:r>
            <a:endParaRPr lang="en-US" sz="1200" b="1" dirty="0">
              <a:solidFill>
                <a:srgbClr val="00B050"/>
              </a:solidFill>
            </a:endParaRPr>
          </a:p>
          <a:p>
            <a:r>
              <a:rPr lang="en-US" sz="1200" b="1" dirty="0">
                <a:solidFill>
                  <a:srgbClr val="00B050"/>
                </a:solidFill>
              </a:rPr>
              <a:t>CDH10</a:t>
            </a:r>
          </a:p>
          <a:p>
            <a:r>
              <a:rPr lang="en-US" sz="1200" b="1" dirty="0" smtClean="0">
                <a:solidFill>
                  <a:srgbClr val="00B050"/>
                </a:solidFill>
              </a:rPr>
              <a:t>HFE</a:t>
            </a:r>
            <a:endParaRPr lang="en-US" sz="1200" b="1" dirty="0">
              <a:solidFill>
                <a:srgbClr val="00B050"/>
              </a:solidFill>
            </a:endParaRPr>
          </a:p>
          <a:p>
            <a:r>
              <a:rPr lang="en-US" sz="1200" b="1" dirty="0">
                <a:solidFill>
                  <a:srgbClr val="00B050"/>
                </a:solidFill>
              </a:rPr>
              <a:t>TMPRSS6</a:t>
            </a:r>
          </a:p>
          <a:p>
            <a:r>
              <a:rPr lang="en-US" sz="1200" b="1" dirty="0">
                <a:solidFill>
                  <a:srgbClr val="00B050"/>
                </a:solidFill>
              </a:rPr>
              <a:t>TFR2</a:t>
            </a:r>
          </a:p>
          <a:p>
            <a:r>
              <a:rPr lang="en-US" sz="1200" b="1" dirty="0">
                <a:solidFill>
                  <a:srgbClr val="00B050"/>
                </a:solidFill>
              </a:rPr>
              <a:t>STON1</a:t>
            </a:r>
          </a:p>
          <a:p>
            <a:endParaRPr lang="en-US" sz="1200" b="1" dirty="0">
              <a:solidFill>
                <a:srgbClr val="00B050"/>
              </a:solidFill>
            </a:endParaRPr>
          </a:p>
        </p:txBody>
      </p:sp>
      <p:sp>
        <p:nvSpPr>
          <p:cNvPr id="4" name="Rectangle 3"/>
          <p:cNvSpPr/>
          <p:nvPr/>
        </p:nvSpPr>
        <p:spPr>
          <a:xfrm>
            <a:off x="1412595" y="457200"/>
            <a:ext cx="6207405" cy="369332"/>
          </a:xfrm>
          <a:prstGeom prst="rect">
            <a:avLst/>
          </a:prstGeom>
        </p:spPr>
        <p:txBody>
          <a:bodyPr wrap="none">
            <a:spAutoFit/>
          </a:bodyPr>
          <a:lstStyle/>
          <a:p>
            <a:r>
              <a:rPr lang="en-US" b="1" dirty="0" smtClean="0">
                <a:solidFill>
                  <a:srgbClr val="00B050"/>
                </a:solidFill>
              </a:rPr>
              <a:t>FGF6 and FGF23: Biology </a:t>
            </a:r>
            <a:r>
              <a:rPr lang="en-US" b="1" dirty="0">
                <a:solidFill>
                  <a:srgbClr val="00B050"/>
                </a:solidFill>
              </a:rPr>
              <a:t>Function in iron metabolism pathway </a:t>
            </a:r>
          </a:p>
        </p:txBody>
      </p:sp>
      <p:sp>
        <p:nvSpPr>
          <p:cNvPr id="5" name="Rectangle 4"/>
          <p:cNvSpPr/>
          <p:nvPr/>
        </p:nvSpPr>
        <p:spPr>
          <a:xfrm>
            <a:off x="152400" y="1676400"/>
            <a:ext cx="4419600" cy="3721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682435" y="1676400"/>
            <a:ext cx="4419600" cy="3721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52400" y="1346986"/>
            <a:ext cx="4661938" cy="276999"/>
          </a:xfrm>
          <a:prstGeom prst="rect">
            <a:avLst/>
          </a:prstGeom>
        </p:spPr>
        <p:txBody>
          <a:bodyPr wrap="square">
            <a:spAutoFit/>
          </a:bodyPr>
          <a:lstStyle/>
          <a:p>
            <a:r>
              <a:rPr lang="en-US" sz="1200" b="1" dirty="0">
                <a:solidFill>
                  <a:srgbClr val="00B050"/>
                </a:solidFill>
              </a:rPr>
              <a:t>iron </a:t>
            </a:r>
            <a:r>
              <a:rPr lang="en-US" sz="1200" b="1" dirty="0" smtClean="0">
                <a:solidFill>
                  <a:srgbClr val="00B050"/>
                </a:solidFill>
              </a:rPr>
              <a:t>metabolism gene transcriptome network turbulence (regulator)</a:t>
            </a:r>
            <a:endParaRPr lang="en-US" sz="1200" b="1" dirty="0">
              <a:solidFill>
                <a:srgbClr val="00B050"/>
              </a:solidFill>
            </a:endParaRPr>
          </a:p>
        </p:txBody>
      </p:sp>
      <p:sp>
        <p:nvSpPr>
          <p:cNvPr id="8" name="Rectangle 7"/>
          <p:cNvSpPr/>
          <p:nvPr/>
        </p:nvSpPr>
        <p:spPr>
          <a:xfrm>
            <a:off x="4682435" y="1346985"/>
            <a:ext cx="4156765" cy="276999"/>
          </a:xfrm>
          <a:prstGeom prst="rect">
            <a:avLst/>
          </a:prstGeom>
        </p:spPr>
        <p:txBody>
          <a:bodyPr wrap="square">
            <a:spAutoFit/>
          </a:bodyPr>
          <a:lstStyle/>
          <a:p>
            <a:r>
              <a:rPr lang="en-US" sz="1200" b="1" dirty="0">
                <a:solidFill>
                  <a:srgbClr val="00B050"/>
                </a:solidFill>
              </a:rPr>
              <a:t>iron </a:t>
            </a:r>
            <a:r>
              <a:rPr lang="en-US" sz="1200" b="1" dirty="0" smtClean="0">
                <a:solidFill>
                  <a:srgbClr val="00B050"/>
                </a:solidFill>
              </a:rPr>
              <a:t>metabolism protein cell locating turbulence (</a:t>
            </a:r>
            <a:r>
              <a:rPr lang="en-US" sz="1200" b="1" dirty="0">
                <a:solidFill>
                  <a:srgbClr val="00B050"/>
                </a:solidFill>
              </a:rPr>
              <a:t>Carrier</a:t>
            </a:r>
            <a:r>
              <a:rPr lang="en-US" sz="1200" b="1" dirty="0" smtClean="0">
                <a:solidFill>
                  <a:srgbClr val="00B050"/>
                </a:solidFill>
              </a:rPr>
              <a:t>) </a:t>
            </a:r>
            <a:endParaRPr lang="en-US" sz="1200" b="1" dirty="0">
              <a:solidFill>
                <a:srgbClr val="00B050"/>
              </a:solidFill>
            </a:endParaRPr>
          </a:p>
        </p:txBody>
      </p:sp>
      <p:sp>
        <p:nvSpPr>
          <p:cNvPr id="11" name="Rectangle 10"/>
          <p:cNvSpPr/>
          <p:nvPr/>
        </p:nvSpPr>
        <p:spPr>
          <a:xfrm>
            <a:off x="4834835" y="2057400"/>
            <a:ext cx="4156765" cy="830997"/>
          </a:xfrm>
          <a:prstGeom prst="rect">
            <a:avLst/>
          </a:prstGeom>
        </p:spPr>
        <p:txBody>
          <a:bodyPr wrap="square">
            <a:spAutoFit/>
          </a:bodyPr>
          <a:lstStyle/>
          <a:p>
            <a:r>
              <a:rPr lang="en-US" sz="1200" dirty="0" smtClean="0"/>
              <a:t>Hemoglobin (</a:t>
            </a:r>
            <a:r>
              <a:rPr lang="en-US" sz="1200" dirty="0"/>
              <a:t>HBA1, HBA2, and HBB</a:t>
            </a:r>
            <a:r>
              <a:rPr lang="en-US" sz="1200" dirty="0" smtClean="0"/>
              <a:t>)</a:t>
            </a:r>
          </a:p>
          <a:p>
            <a:r>
              <a:rPr lang="en-US" sz="1200" dirty="0" smtClean="0"/>
              <a:t>Ferritin (FTH1)</a:t>
            </a:r>
            <a:endParaRPr lang="en-US" sz="1200" dirty="0"/>
          </a:p>
          <a:p>
            <a:r>
              <a:rPr lang="en-US" sz="1200" dirty="0" err="1" smtClean="0">
                <a:hlinkClick r:id="rId3" tooltip="Transferrin"/>
              </a:rPr>
              <a:t>L</a:t>
            </a:r>
            <a:r>
              <a:rPr lang="en-US" sz="1200" dirty="0" err="1" smtClean="0">
                <a:hlinkClick r:id="rId4" tooltip="Lactoferrin"/>
              </a:rPr>
              <a:t>actoferrin</a:t>
            </a:r>
            <a:r>
              <a:rPr lang="en-US" sz="1200" dirty="0"/>
              <a:t> </a:t>
            </a:r>
            <a:r>
              <a:rPr lang="en-US" sz="1200" dirty="0" smtClean="0"/>
              <a:t>(LT/LFT)</a:t>
            </a:r>
            <a:endParaRPr lang="en-US" sz="1200" dirty="0"/>
          </a:p>
          <a:p>
            <a:r>
              <a:rPr lang="en-US" sz="1200" dirty="0" smtClean="0">
                <a:hlinkClick r:id="rId3" tooltip="Transferrin"/>
              </a:rPr>
              <a:t>transferrin</a:t>
            </a:r>
            <a:r>
              <a:rPr lang="en-US" sz="1200" dirty="0"/>
              <a:t> </a:t>
            </a:r>
            <a:r>
              <a:rPr lang="en-US" sz="1200" dirty="0" smtClean="0"/>
              <a:t>(TF)</a:t>
            </a:r>
            <a:endParaRPr lang="en-US" sz="1200" b="1" dirty="0">
              <a:solidFill>
                <a:srgbClr val="00B050"/>
              </a:solidFill>
            </a:endParaRPr>
          </a:p>
        </p:txBody>
      </p:sp>
      <p:sp>
        <p:nvSpPr>
          <p:cNvPr id="12" name="Rectangle 11"/>
          <p:cNvSpPr/>
          <p:nvPr/>
        </p:nvSpPr>
        <p:spPr>
          <a:xfrm>
            <a:off x="4682435" y="3858622"/>
            <a:ext cx="4572000" cy="1384995"/>
          </a:xfrm>
          <a:prstGeom prst="rect">
            <a:avLst/>
          </a:prstGeom>
        </p:spPr>
        <p:txBody>
          <a:bodyPr>
            <a:spAutoFit/>
          </a:bodyPr>
          <a:lstStyle/>
          <a:p>
            <a:r>
              <a:rPr lang="en-US" sz="1050" b="1" dirty="0"/>
              <a:t>Iron-binding proteins</a:t>
            </a:r>
            <a:r>
              <a:rPr lang="en-US" sz="1050" dirty="0"/>
              <a:t> are </a:t>
            </a:r>
            <a:r>
              <a:rPr lang="en-US" sz="1050" dirty="0">
                <a:hlinkClick r:id="rId5" tooltip="Carrier protein"/>
              </a:rPr>
              <a:t>carrier proteins</a:t>
            </a:r>
            <a:r>
              <a:rPr lang="en-US" sz="1050" dirty="0"/>
              <a:t> and </a:t>
            </a:r>
            <a:r>
              <a:rPr lang="en-US" sz="1050" dirty="0" err="1">
                <a:hlinkClick r:id="rId6" tooltip="Metalloprotein"/>
              </a:rPr>
              <a:t>metalloproteins</a:t>
            </a:r>
            <a:r>
              <a:rPr lang="en-US" sz="1050" dirty="0"/>
              <a:t> which play many important roles in </a:t>
            </a:r>
            <a:r>
              <a:rPr lang="en-US" sz="1050" dirty="0">
                <a:hlinkClick r:id="rId7" tooltip="Metabolism"/>
              </a:rPr>
              <a:t>metabolism</a:t>
            </a:r>
            <a:r>
              <a:rPr lang="en-US" sz="1050" dirty="0"/>
              <a:t>. Iron is required by humans and bacteria for enzymes and metabolism to function properly. Iron-binding proteins bind iron tightly which make it unavailable for microbial use, limiting growth. Four iron-binding proteins are Hemoglobin, Ferritin, </a:t>
            </a:r>
            <a:r>
              <a:rPr lang="en-US" sz="1050" dirty="0" err="1">
                <a:hlinkClick r:id="rId4" tooltip="Lactoferrin"/>
              </a:rPr>
              <a:t>lactoferrin</a:t>
            </a:r>
            <a:r>
              <a:rPr lang="en-US" sz="1050" dirty="0"/>
              <a:t> and </a:t>
            </a:r>
            <a:r>
              <a:rPr lang="en-US" sz="1050" dirty="0">
                <a:hlinkClick r:id="rId3" tooltip="Transferrin"/>
              </a:rPr>
              <a:t>transferrin</a:t>
            </a:r>
            <a:r>
              <a:rPr lang="en-US" sz="1050" dirty="0"/>
              <a:t>. Hemoglobin is located in red blood cells. Transferrin is found in blood and tissue fluids. </a:t>
            </a:r>
            <a:r>
              <a:rPr lang="en-US" sz="1050" dirty="0" err="1"/>
              <a:t>Lactoferrin</a:t>
            </a:r>
            <a:r>
              <a:rPr lang="en-US" sz="1050" dirty="0"/>
              <a:t> is found in milk, blood, tears and saliva. Ferritin is found in every cell type.</a:t>
            </a:r>
          </a:p>
        </p:txBody>
      </p:sp>
      <p:sp>
        <p:nvSpPr>
          <p:cNvPr id="13" name="Rectangle 12"/>
          <p:cNvSpPr/>
          <p:nvPr/>
        </p:nvSpPr>
        <p:spPr>
          <a:xfrm>
            <a:off x="144780" y="5105117"/>
            <a:ext cx="4661938" cy="276999"/>
          </a:xfrm>
          <a:prstGeom prst="rect">
            <a:avLst/>
          </a:prstGeom>
        </p:spPr>
        <p:txBody>
          <a:bodyPr wrap="square">
            <a:spAutoFit/>
          </a:bodyPr>
          <a:lstStyle/>
          <a:p>
            <a:r>
              <a:rPr lang="en-US" sz="1200" b="1" dirty="0">
                <a:solidFill>
                  <a:srgbClr val="00B050"/>
                </a:solidFill>
              </a:rPr>
              <a:t>https://string-db.org</a:t>
            </a:r>
            <a:r>
              <a:rPr lang="en-US" sz="1200" b="1" dirty="0" smtClean="0">
                <a:solidFill>
                  <a:srgbClr val="00B050"/>
                </a:solidFill>
              </a:rPr>
              <a:t>/</a:t>
            </a:r>
            <a:endParaRPr lang="en-US" sz="1200" b="1" dirty="0">
              <a:solidFill>
                <a:srgbClr val="00B050"/>
              </a:solidFill>
            </a:endParaRPr>
          </a:p>
        </p:txBody>
      </p:sp>
      <p:sp>
        <p:nvSpPr>
          <p:cNvPr id="14" name="Rectangle 13"/>
          <p:cNvSpPr/>
          <p:nvPr/>
        </p:nvSpPr>
        <p:spPr>
          <a:xfrm>
            <a:off x="1295400" y="780040"/>
            <a:ext cx="2039982" cy="369332"/>
          </a:xfrm>
          <a:prstGeom prst="rect">
            <a:avLst/>
          </a:prstGeom>
        </p:spPr>
        <p:txBody>
          <a:bodyPr wrap="none">
            <a:spAutoFit/>
          </a:bodyPr>
          <a:lstStyle/>
          <a:p>
            <a:r>
              <a:rPr lang="en-US" b="1" dirty="0" smtClean="0">
                <a:solidFill>
                  <a:srgbClr val="00B050"/>
                </a:solidFill>
              </a:rPr>
              <a:t>Another FGF genes </a:t>
            </a:r>
            <a:endParaRPr lang="en-US" dirty="0"/>
          </a:p>
        </p:txBody>
      </p:sp>
      <p:sp>
        <p:nvSpPr>
          <p:cNvPr id="15" name="Rectangle 14"/>
          <p:cNvSpPr/>
          <p:nvPr/>
        </p:nvSpPr>
        <p:spPr>
          <a:xfrm>
            <a:off x="76200" y="5578051"/>
            <a:ext cx="4572000" cy="1200329"/>
          </a:xfrm>
          <a:prstGeom prst="rect">
            <a:avLst/>
          </a:prstGeom>
        </p:spPr>
        <p:txBody>
          <a:bodyPr>
            <a:spAutoFit/>
          </a:bodyPr>
          <a:lstStyle/>
          <a:p>
            <a:endParaRPr lang="en-US" b="1" dirty="0">
              <a:solidFill>
                <a:srgbClr val="00B050"/>
              </a:solidFill>
            </a:endParaRPr>
          </a:p>
          <a:p>
            <a:r>
              <a:rPr lang="en-US" b="1" dirty="0">
                <a:solidFill>
                  <a:srgbClr val="00B050"/>
                </a:solidFill>
              </a:rPr>
              <a:t>KEGG pathway(?)</a:t>
            </a:r>
          </a:p>
          <a:p>
            <a:endParaRPr lang="en-US" b="1" dirty="0">
              <a:solidFill>
                <a:srgbClr val="00B050"/>
              </a:solidFill>
            </a:endParaRPr>
          </a:p>
          <a:p>
            <a:r>
              <a:rPr lang="en-US" b="1" dirty="0">
                <a:solidFill>
                  <a:srgbClr val="00B050"/>
                </a:solidFill>
              </a:rPr>
              <a:t>Another interaction network method.  </a:t>
            </a:r>
          </a:p>
        </p:txBody>
      </p:sp>
    </p:spTree>
    <p:extLst>
      <p:ext uri="{BB962C8B-B14F-4D97-AF65-F5344CB8AC3E}">
        <p14:creationId xmlns:p14="http://schemas.microsoft.com/office/powerpoint/2010/main" val="30527707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143000"/>
            <a:ext cx="7973145" cy="3970318"/>
          </a:xfrm>
          <a:prstGeom prst="rect">
            <a:avLst/>
          </a:prstGeom>
        </p:spPr>
        <p:txBody>
          <a:bodyPr wrap="none">
            <a:spAutoFit/>
          </a:bodyPr>
          <a:lstStyle/>
          <a:p>
            <a:r>
              <a:rPr lang="en-US" b="1" dirty="0" smtClean="0"/>
              <a:t>FGF6/FGF23 and Iron metabolism network</a:t>
            </a:r>
          </a:p>
          <a:p>
            <a:endParaRPr lang="en-US" b="1" dirty="0" smtClean="0"/>
          </a:p>
          <a:p>
            <a:r>
              <a:rPr lang="en-US" b="1" dirty="0" smtClean="0"/>
              <a:t>Step 1. Download all Liver RNA-</a:t>
            </a:r>
            <a:r>
              <a:rPr lang="en-US" b="1" dirty="0" err="1" smtClean="0"/>
              <a:t>seq</a:t>
            </a:r>
            <a:r>
              <a:rPr lang="en-US" b="1" dirty="0" smtClean="0"/>
              <a:t> data from TCGA with </a:t>
            </a:r>
            <a:r>
              <a:rPr lang="en-US" b="1" dirty="0" err="1" smtClean="0"/>
              <a:t>gdc</a:t>
            </a:r>
            <a:r>
              <a:rPr lang="en-US" b="1" dirty="0" smtClean="0"/>
              <a:t>-client</a:t>
            </a:r>
          </a:p>
          <a:p>
            <a:endParaRPr lang="en-US" dirty="0"/>
          </a:p>
          <a:p>
            <a:pPr marL="342900" indent="-342900">
              <a:buAutoNum type="arabicParenR"/>
            </a:pPr>
            <a:r>
              <a:rPr lang="en-US" dirty="0" smtClean="0"/>
              <a:t>Do </a:t>
            </a:r>
            <a:r>
              <a:rPr lang="en-US" dirty="0"/>
              <a:t>it in </a:t>
            </a:r>
            <a:r>
              <a:rPr lang="en-US" dirty="0" smtClean="0"/>
              <a:t>BIRCDEV13-LC (installed </a:t>
            </a:r>
            <a:r>
              <a:rPr lang="en-US" dirty="0" err="1" smtClean="0"/>
              <a:t>gdc</a:t>
            </a:r>
            <a:r>
              <a:rPr lang="en-US" dirty="0" smtClean="0"/>
              <a:t>-client)</a:t>
            </a:r>
          </a:p>
          <a:p>
            <a:pPr marL="342900" indent="-342900">
              <a:buAutoNum type="arabicParenR"/>
            </a:pPr>
            <a:r>
              <a:rPr lang="en-US" dirty="0" smtClean="0"/>
              <a:t>Download confirmation file (LIHC and Kidney)</a:t>
            </a:r>
          </a:p>
          <a:p>
            <a:pPr marL="342900" indent="-342900">
              <a:buAutoNum type="arabicParenR"/>
            </a:pPr>
            <a:r>
              <a:rPr lang="en-US" dirty="0" smtClean="0"/>
              <a:t>C</a:t>
            </a:r>
            <a:r>
              <a:rPr lang="en-US" dirty="0"/>
              <a:t>:\</a:t>
            </a:r>
            <a:r>
              <a:rPr lang="en-US" dirty="0" smtClean="0"/>
              <a:t>Admin\gdc-client.exe</a:t>
            </a:r>
          </a:p>
          <a:p>
            <a:pPr marL="342900" indent="-342900">
              <a:buAutoNum type="arabicParenR"/>
            </a:pPr>
            <a:r>
              <a:rPr lang="en-US" dirty="0" smtClean="0"/>
              <a:t>gdc-client.exe </a:t>
            </a:r>
            <a:r>
              <a:rPr lang="en-US" dirty="0"/>
              <a:t>download -m  gdc_manifest.2018-01-11T01_08_53.324183.txt -d</a:t>
            </a:r>
          </a:p>
          <a:p>
            <a:endParaRPr lang="en-US" dirty="0" smtClean="0"/>
          </a:p>
          <a:p>
            <a:r>
              <a:rPr lang="en-US" b="1" dirty="0" smtClean="0"/>
              <a:t>Step 2. collect all  </a:t>
            </a:r>
            <a:r>
              <a:rPr lang="en-US" b="1" dirty="0" err="1" smtClean="0"/>
              <a:t>RNAseq</a:t>
            </a:r>
            <a:r>
              <a:rPr lang="en-US" b="1" dirty="0" smtClean="0"/>
              <a:t> data from </a:t>
            </a:r>
            <a:r>
              <a:rPr lang="en-US" b="1" dirty="0" err="1" smtClean="0"/>
              <a:t>rsem.genes.normalized_results</a:t>
            </a:r>
            <a:endParaRPr lang="en-US" b="1" dirty="0" smtClean="0"/>
          </a:p>
          <a:p>
            <a:endParaRPr lang="en-US" b="1" dirty="0"/>
          </a:p>
          <a:p>
            <a:endParaRPr lang="en-US" b="1" dirty="0" smtClean="0"/>
          </a:p>
          <a:p>
            <a:endParaRPr lang="en-US" b="1" dirty="0"/>
          </a:p>
          <a:p>
            <a:endParaRPr lang="en-US" b="1" dirty="0"/>
          </a:p>
        </p:txBody>
      </p:sp>
    </p:spTree>
    <p:extLst>
      <p:ext uri="{BB962C8B-B14F-4D97-AF65-F5344CB8AC3E}">
        <p14:creationId xmlns:p14="http://schemas.microsoft.com/office/powerpoint/2010/main" val="34361820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smtClean="0">
                <a:ln>
                  <a:noFill/>
                </a:ln>
                <a:solidFill>
                  <a:srgbClr val="333333"/>
                </a:solidFill>
                <a:effectLst/>
                <a:latin typeface="Helvetica W01 Roman"/>
                <a:cs typeface="Arial" pitchFamily="34" charset="0"/>
              </a:rPr>
              <a:t>KRTAP15-1:</a:t>
            </a:r>
          </a:p>
          <a:p>
            <a:pPr marL="914400" marR="0" lvl="2" indent="-91440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smtClean="0">
                <a:ln>
                  <a:noFill/>
                </a:ln>
                <a:solidFill>
                  <a:srgbClr val="0077CC"/>
                </a:solidFill>
                <a:effectLst/>
                <a:latin typeface="Helvetica W01 Roman"/>
                <a:cs typeface="Arial" pitchFamily="34" charset="0"/>
                <a:hlinkClick r:id="rId2"/>
              </a:rPr>
              <a:t>Increased vaccinia virus (VACV) infection</a:t>
            </a:r>
            <a:r>
              <a:rPr kumimoji="0" lang="en-US" altLang="en-US" sz="900" b="0" i="0" u="none" strike="noStrike" cap="none" normalizeH="0" baseline="0" smtClean="0">
                <a:ln>
                  <a:noFill/>
                </a:ln>
                <a:solidFill>
                  <a:srgbClr val="333333"/>
                </a:solidFill>
                <a:effectLst/>
                <a:latin typeface="Helvetica W01 Roman"/>
                <a:cs typeface="Arial" pitchFamily="34" charset="0"/>
              </a:rPr>
              <a:t> </a:t>
            </a:r>
          </a:p>
          <a:p>
            <a:pPr marL="914400" marR="0" lvl="2" indent="-91440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smtClean="0">
                <a:ln>
                  <a:noFill/>
                </a:ln>
                <a:solidFill>
                  <a:srgbClr val="0077CC"/>
                </a:solidFill>
                <a:effectLst/>
                <a:latin typeface="Helvetica W01 Roman"/>
                <a:cs typeface="Arial" pitchFamily="34" charset="0"/>
                <a:hlinkClick r:id="rId3"/>
              </a:rPr>
              <a:t>Decreased IL-8 secretion</a:t>
            </a:r>
            <a:endParaRPr kumimoji="0" lang="en-US" altLang="en-US" sz="900" b="0" i="0" u="none" strike="noStrike" cap="none" normalizeH="0" baseline="0" smtClean="0">
              <a:ln>
                <a:noFill/>
              </a:ln>
              <a:solidFill>
                <a:srgbClr val="333333"/>
              </a:solidFill>
              <a:effectLst/>
              <a:latin typeface="Helvetica W01 Roman"/>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6118267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9200" y="641866"/>
            <a:ext cx="6207405" cy="369332"/>
          </a:xfrm>
          <a:prstGeom prst="rect">
            <a:avLst/>
          </a:prstGeom>
        </p:spPr>
        <p:txBody>
          <a:bodyPr wrap="none">
            <a:spAutoFit/>
          </a:bodyPr>
          <a:lstStyle/>
          <a:p>
            <a:r>
              <a:rPr lang="en-US" b="1" dirty="0" smtClean="0">
                <a:solidFill>
                  <a:srgbClr val="00B050"/>
                </a:solidFill>
              </a:rPr>
              <a:t>FGF6 and FGF23: Biology </a:t>
            </a:r>
            <a:r>
              <a:rPr lang="en-US" b="1" dirty="0">
                <a:solidFill>
                  <a:srgbClr val="00B050"/>
                </a:solidFill>
              </a:rPr>
              <a:t>Function in iron metabolism pathway </a:t>
            </a:r>
          </a:p>
        </p:txBody>
      </p:sp>
      <p:pic>
        <p:nvPicPr>
          <p:cNvPr id="204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135380"/>
            <a:ext cx="4924425"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5983605" y="6586538"/>
            <a:ext cx="3152775" cy="246221"/>
          </a:xfrm>
          <a:prstGeom prst="rect">
            <a:avLst/>
          </a:prstGeom>
        </p:spPr>
        <p:txBody>
          <a:bodyPr wrap="square">
            <a:spAutoFit/>
          </a:bodyPr>
          <a:lstStyle/>
          <a:p>
            <a:r>
              <a:rPr lang="en-US" sz="1000" b="1" i="1" dirty="0" err="1"/>
              <a:t>ComiR</a:t>
            </a:r>
            <a:r>
              <a:rPr lang="en-US" sz="1000" b="1" i="1" dirty="0"/>
              <a:t>: Combinatorial </a:t>
            </a:r>
            <a:r>
              <a:rPr lang="en-US" sz="1000" b="1" i="1" dirty="0" smtClean="0"/>
              <a:t>miRNA target </a:t>
            </a:r>
            <a:r>
              <a:rPr lang="en-US" sz="1000" b="1" i="1" dirty="0"/>
              <a:t>prediction tool</a:t>
            </a:r>
            <a:endParaRPr lang="en-US" sz="1000" dirty="0"/>
          </a:p>
        </p:txBody>
      </p:sp>
      <p:sp>
        <p:nvSpPr>
          <p:cNvPr id="7" name="Rectangle 6"/>
          <p:cNvSpPr/>
          <p:nvPr/>
        </p:nvSpPr>
        <p:spPr>
          <a:xfrm>
            <a:off x="304800" y="5682734"/>
            <a:ext cx="7467600" cy="600164"/>
          </a:xfrm>
          <a:prstGeom prst="rect">
            <a:avLst/>
          </a:prstGeom>
        </p:spPr>
        <p:txBody>
          <a:bodyPr wrap="square">
            <a:spAutoFit/>
          </a:bodyPr>
          <a:lstStyle/>
          <a:p>
            <a:r>
              <a:rPr lang="en-US" sz="1100" b="1" dirty="0" smtClean="0">
                <a:solidFill>
                  <a:srgbClr val="00B050"/>
                </a:solidFill>
              </a:rPr>
              <a:t>Validate any miR-214-3p here target FGF6?   We do it.</a:t>
            </a:r>
          </a:p>
          <a:p>
            <a:r>
              <a:rPr lang="en-US" sz="1100" b="1" dirty="0">
                <a:solidFill>
                  <a:srgbClr val="00B050"/>
                </a:solidFill>
              </a:rPr>
              <a:t>Validate any </a:t>
            </a:r>
            <a:r>
              <a:rPr lang="en-US" sz="1100" b="1" dirty="0" smtClean="0">
                <a:solidFill>
                  <a:srgbClr val="00B050"/>
                </a:solidFill>
              </a:rPr>
              <a:t>miR-122-5p </a:t>
            </a:r>
            <a:r>
              <a:rPr lang="en-US" sz="1100" b="1" dirty="0">
                <a:solidFill>
                  <a:srgbClr val="00B050"/>
                </a:solidFill>
              </a:rPr>
              <a:t>here target </a:t>
            </a:r>
            <a:r>
              <a:rPr lang="en-US" sz="1100" b="1" dirty="0" smtClean="0">
                <a:solidFill>
                  <a:srgbClr val="00B050"/>
                </a:solidFill>
              </a:rPr>
              <a:t>FGF23?   Yes. It is validated. </a:t>
            </a:r>
            <a:endParaRPr lang="en-US" sz="1100" b="1" dirty="0">
              <a:solidFill>
                <a:srgbClr val="00B050"/>
              </a:solidFill>
            </a:endParaRPr>
          </a:p>
          <a:p>
            <a:r>
              <a:rPr lang="en-US" sz="1100" b="1" dirty="0" smtClean="0">
                <a:solidFill>
                  <a:srgbClr val="00B050"/>
                </a:solidFill>
              </a:rPr>
              <a:t> </a:t>
            </a:r>
            <a:endParaRPr lang="en-US" sz="1100" b="1" dirty="0">
              <a:solidFill>
                <a:srgbClr val="00B050"/>
              </a:solidFill>
            </a:endParaRPr>
          </a:p>
        </p:txBody>
      </p:sp>
      <p:sp>
        <p:nvSpPr>
          <p:cNvPr id="6" name="Right Arrow 5"/>
          <p:cNvSpPr/>
          <p:nvPr/>
        </p:nvSpPr>
        <p:spPr>
          <a:xfrm>
            <a:off x="609600" y="2362200"/>
            <a:ext cx="76200" cy="21336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685468737"/>
              </p:ext>
            </p:extLst>
          </p:nvPr>
        </p:nvGraphicFramePr>
        <p:xfrm>
          <a:off x="5715000" y="1824990"/>
          <a:ext cx="1600200" cy="2095500"/>
        </p:xfrm>
        <a:graphic>
          <a:graphicData uri="http://schemas.openxmlformats.org/drawingml/2006/table">
            <a:tbl>
              <a:tblPr>
                <a:tableStyleId>{EB344D84-9AFB-497E-A393-DC336BA19D2E}</a:tableStyleId>
              </a:tblPr>
              <a:tblGrid>
                <a:gridCol w="1600200"/>
              </a:tblGrid>
              <a:tr h="190500">
                <a:tc>
                  <a:txBody>
                    <a:bodyPr/>
                    <a:lstStyle/>
                    <a:p>
                      <a:pPr algn="l" fontAlgn="b"/>
                      <a:r>
                        <a:rPr lang="en-US" sz="1100" u="none" strike="noStrike">
                          <a:effectLst/>
                        </a:rPr>
                        <a:t>hsa.miR.320a</a:t>
                      </a:r>
                      <a:endParaRPr lang="en-US" sz="1100" b="0" i="0" u="none" strike="noStrike">
                        <a:solidFill>
                          <a:srgbClr val="000000"/>
                        </a:solidFill>
                        <a:effectLst/>
                        <a:latin typeface="Calibri"/>
                      </a:endParaRPr>
                    </a:p>
                  </a:txBody>
                  <a:tcPr marL="9525" marR="9525" marT="9525" marB="0" anchor="b"/>
                </a:tc>
              </a:tr>
              <a:tr h="190500">
                <a:tc>
                  <a:txBody>
                    <a:bodyPr/>
                    <a:lstStyle/>
                    <a:p>
                      <a:pPr algn="l" fontAlgn="b"/>
                      <a:r>
                        <a:rPr lang="en-US" sz="1100" u="none" strike="noStrike">
                          <a:effectLst/>
                        </a:rPr>
                        <a:t>hsa.miR.210.3p</a:t>
                      </a:r>
                      <a:endParaRPr lang="en-US" sz="1100" b="0" i="0" u="none" strike="noStrike">
                        <a:solidFill>
                          <a:srgbClr val="000000"/>
                        </a:solidFill>
                        <a:effectLst/>
                        <a:latin typeface="Calibri"/>
                      </a:endParaRPr>
                    </a:p>
                  </a:txBody>
                  <a:tcPr marL="9525" marR="9525" marT="9525" marB="0" anchor="b"/>
                </a:tc>
              </a:tr>
              <a:tr h="190500">
                <a:tc>
                  <a:txBody>
                    <a:bodyPr/>
                    <a:lstStyle/>
                    <a:p>
                      <a:pPr algn="l" fontAlgn="b"/>
                      <a:r>
                        <a:rPr lang="en-US" sz="1100" u="none" strike="noStrike">
                          <a:effectLst/>
                        </a:rPr>
                        <a:t>hsa.miR.214.3p</a:t>
                      </a:r>
                      <a:endParaRPr lang="en-US" sz="1100" b="0" i="0" u="none" strike="noStrike">
                        <a:solidFill>
                          <a:srgbClr val="000000"/>
                        </a:solidFill>
                        <a:effectLst/>
                        <a:latin typeface="Calibri"/>
                      </a:endParaRPr>
                    </a:p>
                  </a:txBody>
                  <a:tcPr marL="9525" marR="9525" marT="9525" marB="0" anchor="b"/>
                </a:tc>
              </a:tr>
              <a:tr h="190500">
                <a:tc>
                  <a:txBody>
                    <a:bodyPr/>
                    <a:lstStyle/>
                    <a:p>
                      <a:pPr algn="l" fontAlgn="b"/>
                      <a:r>
                        <a:rPr lang="en-US" sz="1100" u="none" strike="noStrike">
                          <a:effectLst/>
                        </a:rPr>
                        <a:t>hsa.miR.584.5p</a:t>
                      </a:r>
                      <a:endParaRPr lang="en-US" sz="1100" b="0" i="0" u="none" strike="noStrike">
                        <a:solidFill>
                          <a:srgbClr val="000000"/>
                        </a:solidFill>
                        <a:effectLst/>
                        <a:latin typeface="Calibri"/>
                      </a:endParaRPr>
                    </a:p>
                  </a:txBody>
                  <a:tcPr marL="9525" marR="9525" marT="9525" marB="0" anchor="b"/>
                </a:tc>
              </a:tr>
              <a:tr h="190500">
                <a:tc>
                  <a:txBody>
                    <a:bodyPr/>
                    <a:lstStyle/>
                    <a:p>
                      <a:pPr algn="l" fontAlgn="b"/>
                      <a:r>
                        <a:rPr lang="en-US" sz="1100" u="none" strike="noStrike">
                          <a:effectLst/>
                        </a:rPr>
                        <a:t>hsa.miR.200b.3p</a:t>
                      </a:r>
                      <a:endParaRPr lang="en-US" sz="1100" b="0" i="0" u="none" strike="noStrike">
                        <a:solidFill>
                          <a:srgbClr val="000000"/>
                        </a:solidFill>
                        <a:effectLst/>
                        <a:latin typeface="Calibri"/>
                      </a:endParaRPr>
                    </a:p>
                  </a:txBody>
                  <a:tcPr marL="9525" marR="9525" marT="9525" marB="0" anchor="b"/>
                </a:tc>
              </a:tr>
              <a:tr h="190500">
                <a:tc>
                  <a:txBody>
                    <a:bodyPr/>
                    <a:lstStyle/>
                    <a:p>
                      <a:pPr algn="l" fontAlgn="b"/>
                      <a:r>
                        <a:rPr lang="en-US" sz="1100" u="none" strike="noStrike">
                          <a:effectLst/>
                        </a:rPr>
                        <a:t>hsa.miR.485.3p</a:t>
                      </a:r>
                      <a:endParaRPr lang="en-US" sz="1100" b="0" i="0" u="none" strike="noStrike">
                        <a:solidFill>
                          <a:srgbClr val="000000"/>
                        </a:solidFill>
                        <a:effectLst/>
                        <a:latin typeface="Calibri"/>
                      </a:endParaRPr>
                    </a:p>
                  </a:txBody>
                  <a:tcPr marL="9525" marR="9525" marT="9525" marB="0" anchor="b"/>
                </a:tc>
              </a:tr>
              <a:tr h="190500">
                <a:tc>
                  <a:txBody>
                    <a:bodyPr/>
                    <a:lstStyle/>
                    <a:p>
                      <a:pPr algn="l" fontAlgn="b"/>
                      <a:r>
                        <a:rPr lang="en-US" sz="1100" u="none" strike="noStrike">
                          <a:effectLst/>
                        </a:rPr>
                        <a:t>hsa.miR.221.3p</a:t>
                      </a:r>
                      <a:endParaRPr lang="en-US" sz="1100" b="0" i="0" u="none" strike="noStrike">
                        <a:solidFill>
                          <a:srgbClr val="000000"/>
                        </a:solidFill>
                        <a:effectLst/>
                        <a:latin typeface="Calibri"/>
                      </a:endParaRPr>
                    </a:p>
                  </a:txBody>
                  <a:tcPr marL="9525" marR="9525" marT="9525" marB="0" anchor="b"/>
                </a:tc>
              </a:tr>
              <a:tr h="190500">
                <a:tc>
                  <a:txBody>
                    <a:bodyPr/>
                    <a:lstStyle/>
                    <a:p>
                      <a:pPr algn="l" fontAlgn="b"/>
                      <a:r>
                        <a:rPr lang="en-US" sz="1100" u="none" strike="noStrike">
                          <a:effectLst/>
                        </a:rPr>
                        <a:t>hsa.miR.200a.3p</a:t>
                      </a:r>
                      <a:endParaRPr lang="en-US" sz="1100" b="0" i="0" u="none" strike="noStrike">
                        <a:solidFill>
                          <a:srgbClr val="000000"/>
                        </a:solidFill>
                        <a:effectLst/>
                        <a:latin typeface="Calibri"/>
                      </a:endParaRPr>
                    </a:p>
                  </a:txBody>
                  <a:tcPr marL="9525" marR="9525" marT="9525" marB="0" anchor="b"/>
                </a:tc>
              </a:tr>
              <a:tr h="190500">
                <a:tc>
                  <a:txBody>
                    <a:bodyPr/>
                    <a:lstStyle/>
                    <a:p>
                      <a:pPr algn="l" fontAlgn="b"/>
                      <a:r>
                        <a:rPr lang="en-US" sz="1100" u="none" strike="noStrike">
                          <a:effectLst/>
                        </a:rPr>
                        <a:t>hsa.miR.98.5p</a:t>
                      </a:r>
                      <a:endParaRPr lang="en-US" sz="1100" b="0" i="0" u="none" strike="noStrike">
                        <a:solidFill>
                          <a:srgbClr val="000000"/>
                        </a:solidFill>
                        <a:effectLst/>
                        <a:latin typeface="Calibri"/>
                      </a:endParaRPr>
                    </a:p>
                  </a:txBody>
                  <a:tcPr marL="9525" marR="9525" marT="9525" marB="0" anchor="b"/>
                </a:tc>
              </a:tr>
              <a:tr h="190500">
                <a:tc>
                  <a:txBody>
                    <a:bodyPr/>
                    <a:lstStyle/>
                    <a:p>
                      <a:pPr algn="l" fontAlgn="b"/>
                      <a:r>
                        <a:rPr lang="en-US" sz="1100" u="none" strike="noStrike">
                          <a:effectLst/>
                        </a:rPr>
                        <a:t>hsa.miR.223.3p</a:t>
                      </a:r>
                      <a:endParaRPr lang="en-US" sz="1100" b="0" i="0" u="none" strike="noStrike">
                        <a:solidFill>
                          <a:srgbClr val="000000"/>
                        </a:solidFill>
                        <a:effectLst/>
                        <a:latin typeface="Calibri"/>
                      </a:endParaRPr>
                    </a:p>
                  </a:txBody>
                  <a:tcPr marL="9525" marR="9525" marT="9525" marB="0" anchor="b"/>
                </a:tc>
              </a:tr>
              <a:tr h="190500">
                <a:tc>
                  <a:txBody>
                    <a:bodyPr/>
                    <a:lstStyle/>
                    <a:p>
                      <a:pPr algn="l" fontAlgn="b"/>
                      <a:r>
                        <a:rPr lang="en-US" sz="1100" u="none" strike="noStrike" dirty="0">
                          <a:effectLst/>
                        </a:rPr>
                        <a:t>hsa.miR.122.5p</a:t>
                      </a:r>
                      <a:endParaRPr lang="en-US" sz="1100" b="0" i="0" u="none" strike="noStrike" dirty="0">
                        <a:solidFill>
                          <a:srgbClr val="000000"/>
                        </a:solidFill>
                        <a:effectLst/>
                        <a:latin typeface="Calibri"/>
                      </a:endParaRPr>
                    </a:p>
                  </a:txBody>
                  <a:tcPr marL="9525" marR="9525" marT="9525" marB="0" anchor="b"/>
                </a:tc>
              </a:tr>
            </a:tbl>
          </a:graphicData>
        </a:graphic>
      </p:graphicFrame>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092" y="4183380"/>
            <a:ext cx="7627620" cy="1372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1233650" y="2329339"/>
            <a:ext cx="442750" cy="246221"/>
          </a:xfrm>
          <a:prstGeom prst="rect">
            <a:avLst/>
          </a:prstGeom>
        </p:spPr>
        <p:txBody>
          <a:bodyPr wrap="none">
            <a:spAutoFit/>
          </a:bodyPr>
          <a:lstStyle/>
          <a:p>
            <a:r>
              <a:rPr lang="en-US" sz="1000" b="1" dirty="0" smtClean="0"/>
              <a:t>(</a:t>
            </a:r>
            <a:r>
              <a:rPr lang="en-US" sz="1000" b="1" dirty="0" smtClean="0">
                <a:solidFill>
                  <a:schemeClr val="accent6">
                    <a:lumMod val="50000"/>
                  </a:schemeClr>
                </a:solidFill>
              </a:rPr>
              <a:t>LTF</a:t>
            </a:r>
            <a:r>
              <a:rPr lang="en-US" sz="1000" b="1" dirty="0" smtClean="0"/>
              <a:t>)</a:t>
            </a:r>
            <a:endParaRPr lang="en-US" sz="1000" b="1" dirty="0"/>
          </a:p>
        </p:txBody>
      </p:sp>
      <p:sp>
        <p:nvSpPr>
          <p:cNvPr id="15" name="Rectangle 14"/>
          <p:cNvSpPr/>
          <p:nvPr/>
        </p:nvSpPr>
        <p:spPr>
          <a:xfrm>
            <a:off x="1157450" y="1828800"/>
            <a:ext cx="1204750" cy="253916"/>
          </a:xfrm>
          <a:prstGeom prst="rect">
            <a:avLst/>
          </a:prstGeom>
        </p:spPr>
        <p:txBody>
          <a:bodyPr wrap="square">
            <a:spAutoFit/>
          </a:bodyPr>
          <a:lstStyle/>
          <a:p>
            <a:r>
              <a:rPr lang="en-US" sz="1050" b="1" dirty="0" smtClean="0">
                <a:solidFill>
                  <a:srgbClr val="00B050"/>
                </a:solidFill>
              </a:rPr>
              <a:t>and FGF23</a:t>
            </a:r>
            <a:endParaRPr lang="en-US" sz="1050" dirty="0"/>
          </a:p>
        </p:txBody>
      </p:sp>
    </p:spTree>
    <p:extLst>
      <p:ext uri="{BB962C8B-B14F-4D97-AF65-F5344CB8AC3E}">
        <p14:creationId xmlns:p14="http://schemas.microsoft.com/office/powerpoint/2010/main" val="31322089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457200" y="2855913"/>
          <a:ext cx="8229602" cy="1147552"/>
        </p:xfrm>
        <a:graphic>
          <a:graphicData uri="http://schemas.openxmlformats.org/drawingml/2006/table">
            <a:tbl>
              <a:tblPr>
                <a:tableStyleId>{5C22544A-7EE6-4342-B048-85BDC9FD1C3A}</a:tableStyleId>
              </a:tblPr>
              <a:tblGrid>
                <a:gridCol w="969791"/>
                <a:gridCol w="544826"/>
                <a:gridCol w="514860"/>
                <a:gridCol w="612930"/>
                <a:gridCol w="612930"/>
                <a:gridCol w="612930"/>
                <a:gridCol w="678309"/>
                <a:gridCol w="612930"/>
                <a:gridCol w="612930"/>
                <a:gridCol w="675584"/>
                <a:gridCol w="555722"/>
                <a:gridCol w="612930"/>
                <a:gridCol w="612930"/>
              </a:tblGrid>
              <a:tr h="163936">
                <a:tc>
                  <a:txBody>
                    <a:bodyPr/>
                    <a:lstStyle/>
                    <a:p>
                      <a:pPr algn="l" fontAlgn="b"/>
                      <a:r>
                        <a:rPr lang="en-US" sz="900" u="none" strike="noStrike" dirty="0">
                          <a:effectLst/>
                        </a:rPr>
                        <a:t>ENSEMBL_ID</a:t>
                      </a:r>
                      <a:endParaRPr lang="en-US" sz="900" b="0" i="0" u="none" strike="noStrike" dirty="0">
                        <a:solidFill>
                          <a:srgbClr val="000000"/>
                        </a:solidFill>
                        <a:effectLst/>
                        <a:latin typeface="Calibri"/>
                      </a:endParaRPr>
                    </a:p>
                  </a:txBody>
                  <a:tcPr marL="8197" marR="8197" marT="8197" marB="0" anchor="b"/>
                </a:tc>
                <a:tc>
                  <a:txBody>
                    <a:bodyPr/>
                    <a:lstStyle/>
                    <a:p>
                      <a:pPr algn="l" fontAlgn="b"/>
                      <a:r>
                        <a:rPr lang="en-US" sz="900" u="none" strike="noStrike">
                          <a:effectLst/>
                        </a:rPr>
                        <a:t>GENE_ID</a:t>
                      </a:r>
                      <a:endParaRPr lang="en-US" sz="900" b="0" i="0" u="none" strike="noStrike">
                        <a:solidFill>
                          <a:srgbClr val="000000"/>
                        </a:solidFill>
                        <a:effectLst/>
                        <a:latin typeface="Calibri"/>
                      </a:endParaRPr>
                    </a:p>
                  </a:txBody>
                  <a:tcPr marL="8197" marR="8197" marT="8197" marB="0" anchor="b"/>
                </a:tc>
                <a:tc>
                  <a:txBody>
                    <a:bodyPr/>
                    <a:lstStyle/>
                    <a:p>
                      <a:pPr algn="l" fontAlgn="b"/>
                      <a:r>
                        <a:rPr lang="en-US" sz="900" u="none" strike="noStrike">
                          <a:effectLst/>
                        </a:rPr>
                        <a:t>miR.320a</a:t>
                      </a:r>
                      <a:endParaRPr lang="en-US" sz="900" b="0" i="0" u="none" strike="noStrike">
                        <a:solidFill>
                          <a:srgbClr val="000000"/>
                        </a:solidFill>
                        <a:effectLst/>
                        <a:latin typeface="Calibri"/>
                      </a:endParaRPr>
                    </a:p>
                  </a:txBody>
                  <a:tcPr marL="8197" marR="8197" marT="8197" marB="0" anchor="b"/>
                </a:tc>
                <a:tc>
                  <a:txBody>
                    <a:bodyPr/>
                    <a:lstStyle/>
                    <a:p>
                      <a:pPr algn="l" fontAlgn="b"/>
                      <a:r>
                        <a:rPr lang="en-US" sz="900" u="none" strike="noStrike">
                          <a:effectLst/>
                        </a:rPr>
                        <a:t>miR.210.3p</a:t>
                      </a:r>
                      <a:endParaRPr lang="en-US" sz="900" b="0" i="0" u="none" strike="noStrike">
                        <a:solidFill>
                          <a:srgbClr val="000000"/>
                        </a:solidFill>
                        <a:effectLst/>
                        <a:latin typeface="Calibri"/>
                      </a:endParaRPr>
                    </a:p>
                  </a:txBody>
                  <a:tcPr marL="8197" marR="8197" marT="8197" marB="0" anchor="b"/>
                </a:tc>
                <a:tc>
                  <a:txBody>
                    <a:bodyPr/>
                    <a:lstStyle/>
                    <a:p>
                      <a:pPr algn="l" fontAlgn="b"/>
                      <a:r>
                        <a:rPr lang="en-US" sz="900" u="none" strike="noStrike">
                          <a:effectLst/>
                        </a:rPr>
                        <a:t>miR.214.3p</a:t>
                      </a:r>
                      <a:endParaRPr lang="en-US" sz="900" b="0" i="0" u="none" strike="noStrike">
                        <a:solidFill>
                          <a:srgbClr val="000000"/>
                        </a:solidFill>
                        <a:effectLst/>
                        <a:latin typeface="Calibri"/>
                      </a:endParaRPr>
                    </a:p>
                  </a:txBody>
                  <a:tcPr marL="8197" marR="8197" marT="8197" marB="0" anchor="b"/>
                </a:tc>
                <a:tc>
                  <a:txBody>
                    <a:bodyPr/>
                    <a:lstStyle/>
                    <a:p>
                      <a:pPr algn="l" fontAlgn="b"/>
                      <a:r>
                        <a:rPr lang="en-US" sz="900" u="none" strike="noStrike">
                          <a:effectLst/>
                        </a:rPr>
                        <a:t>miR.584.5p</a:t>
                      </a:r>
                      <a:endParaRPr lang="en-US" sz="900" b="0" i="0" u="none" strike="noStrike">
                        <a:solidFill>
                          <a:srgbClr val="000000"/>
                        </a:solidFill>
                        <a:effectLst/>
                        <a:latin typeface="Calibri"/>
                      </a:endParaRPr>
                    </a:p>
                  </a:txBody>
                  <a:tcPr marL="8197" marR="8197" marT="8197" marB="0" anchor="b"/>
                </a:tc>
                <a:tc>
                  <a:txBody>
                    <a:bodyPr/>
                    <a:lstStyle/>
                    <a:p>
                      <a:pPr algn="l" fontAlgn="b"/>
                      <a:r>
                        <a:rPr lang="en-US" sz="900" u="none" strike="noStrike">
                          <a:effectLst/>
                        </a:rPr>
                        <a:t>miR.200b.3p</a:t>
                      </a:r>
                      <a:endParaRPr lang="en-US" sz="900" b="0" i="0" u="none" strike="noStrike">
                        <a:solidFill>
                          <a:srgbClr val="000000"/>
                        </a:solidFill>
                        <a:effectLst/>
                        <a:latin typeface="Calibri"/>
                      </a:endParaRPr>
                    </a:p>
                  </a:txBody>
                  <a:tcPr marL="8197" marR="8197" marT="8197" marB="0" anchor="b"/>
                </a:tc>
                <a:tc>
                  <a:txBody>
                    <a:bodyPr/>
                    <a:lstStyle/>
                    <a:p>
                      <a:pPr algn="l" fontAlgn="b"/>
                      <a:r>
                        <a:rPr lang="en-US" sz="900" u="none" strike="noStrike">
                          <a:effectLst/>
                        </a:rPr>
                        <a:t>miR.485.3p</a:t>
                      </a:r>
                      <a:endParaRPr lang="en-US" sz="900" b="0" i="0" u="none" strike="noStrike">
                        <a:solidFill>
                          <a:srgbClr val="000000"/>
                        </a:solidFill>
                        <a:effectLst/>
                        <a:latin typeface="Calibri"/>
                      </a:endParaRPr>
                    </a:p>
                  </a:txBody>
                  <a:tcPr marL="8197" marR="8197" marT="8197" marB="0" anchor="b"/>
                </a:tc>
                <a:tc>
                  <a:txBody>
                    <a:bodyPr/>
                    <a:lstStyle/>
                    <a:p>
                      <a:pPr algn="l" fontAlgn="b"/>
                      <a:r>
                        <a:rPr lang="en-US" sz="900" u="none" strike="noStrike">
                          <a:effectLst/>
                        </a:rPr>
                        <a:t>miR.221.3p</a:t>
                      </a:r>
                      <a:endParaRPr lang="en-US" sz="900" b="0" i="0" u="none" strike="noStrike">
                        <a:solidFill>
                          <a:srgbClr val="000000"/>
                        </a:solidFill>
                        <a:effectLst/>
                        <a:latin typeface="Calibri"/>
                      </a:endParaRPr>
                    </a:p>
                  </a:txBody>
                  <a:tcPr marL="8197" marR="8197" marT="8197" marB="0" anchor="b"/>
                </a:tc>
                <a:tc>
                  <a:txBody>
                    <a:bodyPr/>
                    <a:lstStyle/>
                    <a:p>
                      <a:pPr algn="l" fontAlgn="b"/>
                      <a:r>
                        <a:rPr lang="en-US" sz="900" u="none" strike="noStrike">
                          <a:effectLst/>
                        </a:rPr>
                        <a:t>miR.200a.3p</a:t>
                      </a:r>
                      <a:endParaRPr lang="en-US" sz="900" b="0" i="0" u="none" strike="noStrike">
                        <a:solidFill>
                          <a:srgbClr val="000000"/>
                        </a:solidFill>
                        <a:effectLst/>
                        <a:latin typeface="Calibri"/>
                      </a:endParaRPr>
                    </a:p>
                  </a:txBody>
                  <a:tcPr marL="8197" marR="8197" marT="8197" marB="0" anchor="b"/>
                </a:tc>
                <a:tc>
                  <a:txBody>
                    <a:bodyPr/>
                    <a:lstStyle/>
                    <a:p>
                      <a:pPr algn="l" fontAlgn="b"/>
                      <a:r>
                        <a:rPr lang="en-US" sz="900" u="none" strike="noStrike">
                          <a:effectLst/>
                        </a:rPr>
                        <a:t>miR.98.5p</a:t>
                      </a:r>
                      <a:endParaRPr lang="en-US" sz="900" b="0" i="0" u="none" strike="noStrike">
                        <a:solidFill>
                          <a:srgbClr val="000000"/>
                        </a:solidFill>
                        <a:effectLst/>
                        <a:latin typeface="Calibri"/>
                      </a:endParaRPr>
                    </a:p>
                  </a:txBody>
                  <a:tcPr marL="8197" marR="8197" marT="8197" marB="0" anchor="b"/>
                </a:tc>
                <a:tc>
                  <a:txBody>
                    <a:bodyPr/>
                    <a:lstStyle/>
                    <a:p>
                      <a:pPr algn="l" fontAlgn="b"/>
                      <a:r>
                        <a:rPr lang="en-US" sz="900" u="none" strike="noStrike">
                          <a:effectLst/>
                        </a:rPr>
                        <a:t>miR.223.3p</a:t>
                      </a:r>
                      <a:endParaRPr lang="en-US" sz="900" b="0" i="0" u="none" strike="noStrike">
                        <a:solidFill>
                          <a:srgbClr val="000000"/>
                        </a:solidFill>
                        <a:effectLst/>
                        <a:latin typeface="Calibri"/>
                      </a:endParaRPr>
                    </a:p>
                  </a:txBody>
                  <a:tcPr marL="8197" marR="8197" marT="8197" marB="0" anchor="b"/>
                </a:tc>
                <a:tc>
                  <a:txBody>
                    <a:bodyPr/>
                    <a:lstStyle/>
                    <a:p>
                      <a:pPr algn="l" fontAlgn="b"/>
                      <a:r>
                        <a:rPr lang="en-US" sz="900" u="none" strike="noStrike">
                          <a:effectLst/>
                        </a:rPr>
                        <a:t>miR.122.5p</a:t>
                      </a:r>
                      <a:endParaRPr lang="en-US" sz="900" b="0" i="0" u="none" strike="noStrike">
                        <a:solidFill>
                          <a:srgbClr val="000000"/>
                        </a:solidFill>
                        <a:effectLst/>
                        <a:latin typeface="Calibri"/>
                      </a:endParaRPr>
                    </a:p>
                  </a:txBody>
                  <a:tcPr marL="8197" marR="8197" marT="8197" marB="0" anchor="b"/>
                </a:tc>
              </a:tr>
              <a:tr h="163936">
                <a:tc>
                  <a:txBody>
                    <a:bodyPr/>
                    <a:lstStyle/>
                    <a:p>
                      <a:pPr algn="l" fontAlgn="b"/>
                      <a:r>
                        <a:rPr lang="en-US" sz="900" u="none" strike="noStrike" dirty="0">
                          <a:effectLst/>
                        </a:rPr>
                        <a:t>ENSG00000213066</a:t>
                      </a:r>
                      <a:endParaRPr lang="en-US" sz="900" b="0" i="0" u="none" strike="noStrike" dirty="0">
                        <a:solidFill>
                          <a:srgbClr val="000000"/>
                        </a:solidFill>
                        <a:effectLst/>
                        <a:latin typeface="Calibri"/>
                      </a:endParaRPr>
                    </a:p>
                  </a:txBody>
                  <a:tcPr marL="8197" marR="8197" marT="8197" marB="0" anchor="b"/>
                </a:tc>
                <a:tc>
                  <a:txBody>
                    <a:bodyPr/>
                    <a:lstStyle/>
                    <a:p>
                      <a:pPr algn="l" fontAlgn="b"/>
                      <a:r>
                        <a:rPr lang="en-US" sz="900" u="none" strike="noStrike">
                          <a:effectLst/>
                        </a:rPr>
                        <a:t>FGFR1OP </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1</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0.8815</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0.9996</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0.826</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0.93</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1</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1</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1</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0.9777</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1</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1</a:t>
                      </a:r>
                      <a:endParaRPr lang="en-US" sz="900" b="0" i="0" u="none" strike="noStrike">
                        <a:solidFill>
                          <a:srgbClr val="000000"/>
                        </a:solidFill>
                        <a:effectLst/>
                        <a:latin typeface="Calibri"/>
                      </a:endParaRPr>
                    </a:p>
                  </a:txBody>
                  <a:tcPr marL="8197" marR="8197" marT="8197" marB="0" anchor="b"/>
                </a:tc>
              </a:tr>
              <a:tr h="163936">
                <a:tc>
                  <a:txBody>
                    <a:bodyPr/>
                    <a:lstStyle/>
                    <a:p>
                      <a:pPr algn="l" fontAlgn="b"/>
                      <a:r>
                        <a:rPr lang="en-US" sz="900" u="none" strike="noStrike" dirty="0">
                          <a:effectLst/>
                        </a:rPr>
                        <a:t>ENSG00000099810</a:t>
                      </a:r>
                      <a:endParaRPr lang="en-US" sz="900" b="0" i="0" u="none" strike="noStrike" dirty="0">
                        <a:solidFill>
                          <a:srgbClr val="000000"/>
                        </a:solidFill>
                        <a:effectLst/>
                        <a:latin typeface="Calibri"/>
                      </a:endParaRPr>
                    </a:p>
                  </a:txBody>
                  <a:tcPr marL="8197" marR="8197" marT="8197" marB="0" anchor="b"/>
                </a:tc>
                <a:tc>
                  <a:txBody>
                    <a:bodyPr/>
                    <a:lstStyle/>
                    <a:p>
                      <a:pPr algn="l" fontAlgn="b"/>
                      <a:r>
                        <a:rPr lang="en-US" sz="900" u="none" strike="noStrike">
                          <a:effectLst/>
                        </a:rPr>
                        <a:t>MTAP </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0.9617</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0.8815</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0.8725</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0.962</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0.93</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0.8032</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0.8491</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0.8155</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1</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0.8565</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0.984</a:t>
                      </a:r>
                      <a:endParaRPr lang="en-US" sz="900" b="0" i="0" u="none" strike="noStrike">
                        <a:solidFill>
                          <a:srgbClr val="000000"/>
                        </a:solidFill>
                        <a:effectLst/>
                        <a:latin typeface="Calibri"/>
                      </a:endParaRPr>
                    </a:p>
                  </a:txBody>
                  <a:tcPr marL="8197" marR="8197" marT="8197" marB="0" anchor="b"/>
                </a:tc>
              </a:tr>
              <a:tr h="163936">
                <a:tc>
                  <a:txBody>
                    <a:bodyPr/>
                    <a:lstStyle/>
                    <a:p>
                      <a:pPr algn="l" fontAlgn="b"/>
                      <a:r>
                        <a:rPr lang="en-US" sz="900" u="none" strike="noStrike" dirty="0">
                          <a:effectLst/>
                        </a:rPr>
                        <a:t>ENSG00000124557</a:t>
                      </a:r>
                      <a:endParaRPr lang="en-US" sz="900" b="0" i="0" u="none" strike="noStrike" dirty="0">
                        <a:solidFill>
                          <a:srgbClr val="000000"/>
                        </a:solidFill>
                        <a:effectLst/>
                        <a:latin typeface="Calibri"/>
                      </a:endParaRPr>
                    </a:p>
                  </a:txBody>
                  <a:tcPr marL="8197" marR="8197" marT="8197" marB="0" anchor="b"/>
                </a:tc>
                <a:tc>
                  <a:txBody>
                    <a:bodyPr/>
                    <a:lstStyle/>
                    <a:p>
                      <a:pPr algn="l" fontAlgn="b"/>
                      <a:r>
                        <a:rPr lang="en-US" sz="900" u="none" strike="noStrike">
                          <a:effectLst/>
                        </a:rPr>
                        <a:t>BTN1A1 </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0.9912</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0.8815</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0.8725</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0.826</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0.767</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0.8032</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0.8491</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0.8155</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0.8519</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0.8565</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0.8757</a:t>
                      </a:r>
                      <a:endParaRPr lang="en-US" sz="900" b="0" i="0" u="none" strike="noStrike">
                        <a:solidFill>
                          <a:srgbClr val="000000"/>
                        </a:solidFill>
                        <a:effectLst/>
                        <a:latin typeface="Calibri"/>
                      </a:endParaRPr>
                    </a:p>
                  </a:txBody>
                  <a:tcPr marL="8197" marR="8197" marT="8197" marB="0" anchor="b"/>
                </a:tc>
              </a:tr>
              <a:tr h="163936">
                <a:tc>
                  <a:txBody>
                    <a:bodyPr/>
                    <a:lstStyle/>
                    <a:p>
                      <a:pPr algn="l" fontAlgn="b"/>
                      <a:r>
                        <a:rPr lang="en-US" sz="900" u="none" strike="noStrike" dirty="0">
                          <a:effectLst/>
                        </a:rPr>
                        <a:t>ENSG00000171189</a:t>
                      </a:r>
                      <a:endParaRPr lang="en-US" sz="900" b="0" i="0" u="none" strike="noStrike" dirty="0">
                        <a:solidFill>
                          <a:srgbClr val="000000"/>
                        </a:solidFill>
                        <a:effectLst/>
                        <a:latin typeface="Calibri"/>
                      </a:endParaRPr>
                    </a:p>
                  </a:txBody>
                  <a:tcPr marL="8197" marR="8197" marT="8197" marB="0" anchor="b"/>
                </a:tc>
                <a:tc>
                  <a:txBody>
                    <a:bodyPr/>
                    <a:lstStyle/>
                    <a:p>
                      <a:pPr algn="l" fontAlgn="b"/>
                      <a:r>
                        <a:rPr lang="en-US" sz="900" u="none" strike="noStrike">
                          <a:effectLst/>
                        </a:rPr>
                        <a:t>GRIK1 </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0.8141</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0.8815</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0.8725</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0.826</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0.767</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0.8032</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0.8491</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0.8155</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0.8519</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0.8565</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0.8757</a:t>
                      </a:r>
                      <a:endParaRPr lang="en-US" sz="900" b="0" i="0" u="none" strike="noStrike">
                        <a:solidFill>
                          <a:srgbClr val="000000"/>
                        </a:solidFill>
                        <a:effectLst/>
                        <a:latin typeface="Calibri"/>
                      </a:endParaRPr>
                    </a:p>
                  </a:txBody>
                  <a:tcPr marL="8197" marR="8197" marT="8197" marB="0" anchor="b"/>
                </a:tc>
              </a:tr>
              <a:tr h="163936">
                <a:tc>
                  <a:txBody>
                    <a:bodyPr/>
                    <a:lstStyle/>
                    <a:p>
                      <a:pPr algn="l" fontAlgn="b"/>
                      <a:r>
                        <a:rPr lang="en-US" sz="900" u="none" strike="noStrike" dirty="0">
                          <a:effectLst/>
                        </a:rPr>
                        <a:t>ENSG00000138675</a:t>
                      </a:r>
                      <a:endParaRPr lang="en-US" sz="900" b="0" i="0" u="none" strike="noStrike" dirty="0">
                        <a:solidFill>
                          <a:srgbClr val="000000"/>
                        </a:solidFill>
                        <a:effectLst/>
                        <a:latin typeface="Calibri"/>
                      </a:endParaRPr>
                    </a:p>
                  </a:txBody>
                  <a:tcPr marL="8197" marR="8197" marT="8197" marB="0" anchor="b"/>
                </a:tc>
                <a:tc>
                  <a:txBody>
                    <a:bodyPr/>
                    <a:lstStyle/>
                    <a:p>
                      <a:pPr algn="l" fontAlgn="b"/>
                      <a:r>
                        <a:rPr lang="en-US" sz="900" u="none" strike="noStrike">
                          <a:effectLst/>
                        </a:rPr>
                        <a:t>FGF5 </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0.8141</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0.8815</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0.8725</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0.826</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0.767</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0.8032</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0.9729</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0.8155</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0.9777</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0.9762</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0.984</a:t>
                      </a:r>
                      <a:endParaRPr lang="en-US" sz="900" b="0" i="0" u="none" strike="noStrike">
                        <a:solidFill>
                          <a:srgbClr val="000000"/>
                        </a:solidFill>
                        <a:effectLst/>
                        <a:latin typeface="Calibri"/>
                      </a:endParaRPr>
                    </a:p>
                  </a:txBody>
                  <a:tcPr marL="8197" marR="8197" marT="8197" marB="0" anchor="b"/>
                </a:tc>
              </a:tr>
              <a:tr h="163936">
                <a:tc>
                  <a:txBody>
                    <a:bodyPr/>
                    <a:lstStyle/>
                    <a:p>
                      <a:pPr algn="l" fontAlgn="b"/>
                      <a:r>
                        <a:rPr lang="en-US" sz="900" u="none" strike="noStrike" dirty="0">
                          <a:effectLst/>
                        </a:rPr>
                        <a:t>ENSG00000186895</a:t>
                      </a:r>
                      <a:endParaRPr lang="en-US" sz="900" b="0" i="0" u="none" strike="noStrike" dirty="0">
                        <a:solidFill>
                          <a:srgbClr val="000000"/>
                        </a:solidFill>
                        <a:effectLst/>
                        <a:latin typeface="Calibri"/>
                      </a:endParaRPr>
                    </a:p>
                  </a:txBody>
                  <a:tcPr marL="8197" marR="8197" marT="8197" marB="0" anchor="b"/>
                </a:tc>
                <a:tc>
                  <a:txBody>
                    <a:bodyPr/>
                    <a:lstStyle/>
                    <a:p>
                      <a:pPr algn="l" fontAlgn="b"/>
                      <a:r>
                        <a:rPr lang="en-US" sz="900" u="none" strike="noStrike">
                          <a:effectLst/>
                        </a:rPr>
                        <a:t>FGF3 </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0.8141</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0.8815</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0.8725</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0.826</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0.767</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0.8032</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0.8491</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0.8155</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0.8519</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a:effectLst/>
                        </a:rPr>
                        <a:t>0.8565</a:t>
                      </a:r>
                      <a:endParaRPr lang="en-US" sz="900" b="0" i="0" u="none" strike="noStrike">
                        <a:solidFill>
                          <a:srgbClr val="000000"/>
                        </a:solidFill>
                        <a:effectLst/>
                        <a:latin typeface="Calibri"/>
                      </a:endParaRPr>
                    </a:p>
                  </a:txBody>
                  <a:tcPr marL="8197" marR="8197" marT="8197" marB="0" anchor="b"/>
                </a:tc>
                <a:tc>
                  <a:txBody>
                    <a:bodyPr/>
                    <a:lstStyle/>
                    <a:p>
                      <a:pPr algn="r" fontAlgn="b"/>
                      <a:r>
                        <a:rPr lang="en-US" sz="900" u="none" strike="noStrike" dirty="0">
                          <a:effectLst/>
                        </a:rPr>
                        <a:t>0.8757</a:t>
                      </a:r>
                      <a:endParaRPr lang="en-US" sz="900" b="0" i="0" u="none" strike="noStrike" dirty="0">
                        <a:solidFill>
                          <a:srgbClr val="000000"/>
                        </a:solidFill>
                        <a:effectLst/>
                        <a:latin typeface="Calibri"/>
                      </a:endParaRPr>
                    </a:p>
                  </a:txBody>
                  <a:tcPr marL="8197" marR="8197" marT="8197" marB="0" anchor="b"/>
                </a:tc>
              </a:tr>
            </a:tbl>
          </a:graphicData>
        </a:graphic>
      </p:graphicFrame>
    </p:spTree>
    <p:extLst>
      <p:ext uri="{BB962C8B-B14F-4D97-AF65-F5344CB8AC3E}">
        <p14:creationId xmlns:p14="http://schemas.microsoft.com/office/powerpoint/2010/main" val="38383545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611" y="990600"/>
            <a:ext cx="7848600" cy="4243667"/>
          </a:xfrm>
          <a:prstGeom prst="rect">
            <a:avLst/>
          </a:prstGeom>
        </p:spPr>
      </p:pic>
      <p:sp>
        <p:nvSpPr>
          <p:cNvPr id="3" name="Rectangle 2"/>
          <p:cNvSpPr/>
          <p:nvPr/>
        </p:nvSpPr>
        <p:spPr>
          <a:xfrm>
            <a:off x="1295400" y="5410200"/>
            <a:ext cx="8153400" cy="646331"/>
          </a:xfrm>
          <a:prstGeom prst="rect">
            <a:avLst/>
          </a:prstGeom>
        </p:spPr>
        <p:txBody>
          <a:bodyPr wrap="square">
            <a:spAutoFit/>
          </a:bodyPr>
          <a:lstStyle/>
          <a:p>
            <a:r>
              <a:rPr lang="en-US" dirty="0"/>
              <a:t>Heparin: a potent inhibitor of </a:t>
            </a:r>
            <a:r>
              <a:rPr lang="en-US" dirty="0" err="1"/>
              <a:t>hepcidin</a:t>
            </a:r>
            <a:r>
              <a:rPr lang="en-US" dirty="0"/>
              <a:t> expression in vitro and in vivo (BLOOD, 20 JANUARY 2011  VOLUME 117, NUMBER 3 997 ) </a:t>
            </a:r>
          </a:p>
        </p:txBody>
      </p:sp>
    </p:spTree>
    <p:extLst>
      <p:ext uri="{BB962C8B-B14F-4D97-AF65-F5344CB8AC3E}">
        <p14:creationId xmlns:p14="http://schemas.microsoft.com/office/powerpoint/2010/main" val="933787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18282" y="1626632"/>
            <a:ext cx="5676682" cy="1477328"/>
          </a:xfrm>
          <a:prstGeom prst="rect">
            <a:avLst/>
          </a:prstGeom>
        </p:spPr>
        <p:txBody>
          <a:bodyPr wrap="none">
            <a:spAutoFit/>
          </a:bodyPr>
          <a:lstStyle/>
          <a:p>
            <a:r>
              <a:rPr lang="en-US" dirty="0" smtClean="0"/>
              <a:t>Batch 1: </a:t>
            </a:r>
            <a:r>
              <a:rPr lang="en-US" b="1" i="1" dirty="0" smtClean="0"/>
              <a:t>HAMP</a:t>
            </a:r>
            <a:r>
              <a:rPr lang="en-US" dirty="0" smtClean="0"/>
              <a:t> </a:t>
            </a:r>
            <a:r>
              <a:rPr lang="en-US" dirty="0"/>
              <a:t>HFE HJV PNPLA3 SLC40A1 TFR2 TFRC HEPH</a:t>
            </a:r>
          </a:p>
          <a:p>
            <a:r>
              <a:rPr lang="en-US" dirty="0"/>
              <a:t>Batch </a:t>
            </a:r>
            <a:r>
              <a:rPr lang="en-US" dirty="0" smtClean="0"/>
              <a:t>2: CUL1 HMOX1 SKP1 NCOA4</a:t>
            </a:r>
          </a:p>
          <a:p>
            <a:r>
              <a:rPr lang="en-US" dirty="0" smtClean="0"/>
              <a:t>Batch 3: STAT1 STAT3 STAT5 FOXO1  ETV4</a:t>
            </a:r>
          </a:p>
          <a:p>
            <a:r>
              <a:rPr lang="en-US" dirty="0"/>
              <a:t>Batch </a:t>
            </a:r>
            <a:r>
              <a:rPr lang="en-US" dirty="0" smtClean="0"/>
              <a:t>4: </a:t>
            </a:r>
            <a:r>
              <a:rPr lang="en-US" dirty="0"/>
              <a:t>DNMT1, </a:t>
            </a:r>
            <a:r>
              <a:rPr lang="en-US" dirty="0" smtClean="0"/>
              <a:t>TET1, TET2, HDAC2, HDAC3</a:t>
            </a:r>
          </a:p>
          <a:p>
            <a:r>
              <a:rPr lang="en-US" dirty="0" smtClean="0"/>
              <a:t>Batch 5: YY1</a:t>
            </a:r>
            <a:r>
              <a:rPr lang="en-US" dirty="0"/>
              <a:t>, </a:t>
            </a:r>
            <a:r>
              <a:rPr lang="en-US" dirty="0" smtClean="0"/>
              <a:t>RUNX3,  TP53, SOX2</a:t>
            </a:r>
          </a:p>
        </p:txBody>
      </p:sp>
      <p:sp>
        <p:nvSpPr>
          <p:cNvPr id="4" name="Rectangle 3"/>
          <p:cNvSpPr/>
          <p:nvPr/>
        </p:nvSpPr>
        <p:spPr>
          <a:xfrm>
            <a:off x="304800" y="1239715"/>
            <a:ext cx="4572000" cy="369332"/>
          </a:xfrm>
          <a:prstGeom prst="rect">
            <a:avLst/>
          </a:prstGeom>
        </p:spPr>
        <p:txBody>
          <a:bodyPr>
            <a:spAutoFit/>
          </a:bodyPr>
          <a:lstStyle/>
          <a:p>
            <a:r>
              <a:rPr lang="en-US" b="1" dirty="0" smtClean="0">
                <a:solidFill>
                  <a:srgbClr val="00B050"/>
                </a:solidFill>
              </a:rPr>
              <a:t>FGF6 FGF23</a:t>
            </a:r>
            <a:endParaRPr lang="en-US" b="1" dirty="0">
              <a:solidFill>
                <a:srgbClr val="00B050"/>
              </a:solidFill>
            </a:endParaRPr>
          </a:p>
        </p:txBody>
      </p:sp>
      <p:sp>
        <p:nvSpPr>
          <p:cNvPr id="6" name="Rectangle 5"/>
          <p:cNvSpPr/>
          <p:nvPr/>
        </p:nvSpPr>
        <p:spPr>
          <a:xfrm>
            <a:off x="152400" y="383986"/>
            <a:ext cx="8763000" cy="369332"/>
          </a:xfrm>
          <a:prstGeom prst="rect">
            <a:avLst/>
          </a:prstGeom>
        </p:spPr>
        <p:txBody>
          <a:bodyPr wrap="square">
            <a:spAutoFit/>
          </a:bodyPr>
          <a:lstStyle/>
          <a:p>
            <a:pPr algn="ctr"/>
            <a:r>
              <a:rPr lang="en-US" b="1" dirty="0">
                <a:solidFill>
                  <a:srgbClr val="00B050"/>
                </a:solidFill>
              </a:rPr>
              <a:t>FGF6 and FGF23: Biology Function in iron metabolism pathway </a:t>
            </a:r>
          </a:p>
        </p:txBody>
      </p:sp>
    </p:spTree>
    <p:extLst>
      <p:ext uri="{BB962C8B-B14F-4D97-AF65-F5344CB8AC3E}">
        <p14:creationId xmlns:p14="http://schemas.microsoft.com/office/powerpoint/2010/main" val="3883841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10012"/>
          <a:stretch/>
        </p:blipFill>
        <p:spPr bwMode="auto">
          <a:xfrm>
            <a:off x="838200" y="914400"/>
            <a:ext cx="7444740" cy="34277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807720" y="4463534"/>
            <a:ext cx="4886402" cy="369332"/>
          </a:xfrm>
          <a:prstGeom prst="rect">
            <a:avLst/>
          </a:prstGeom>
        </p:spPr>
        <p:txBody>
          <a:bodyPr wrap="none">
            <a:spAutoFit/>
          </a:bodyPr>
          <a:lstStyle/>
          <a:p>
            <a:r>
              <a:rPr lang="en-US" dirty="0" err="1"/>
              <a:t>polycistronic</a:t>
            </a:r>
            <a:r>
              <a:rPr lang="en-US" dirty="0"/>
              <a:t> miRNA </a:t>
            </a:r>
            <a:r>
              <a:rPr lang="en-US" dirty="0" smtClean="0"/>
              <a:t>cluster (miR-17,18,19 and 92)</a:t>
            </a:r>
            <a:endParaRPr lang="en-US" dirty="0"/>
          </a:p>
        </p:txBody>
      </p:sp>
      <p:sp>
        <p:nvSpPr>
          <p:cNvPr id="4" name="Rectangle 3"/>
          <p:cNvSpPr/>
          <p:nvPr/>
        </p:nvSpPr>
        <p:spPr>
          <a:xfrm>
            <a:off x="769620" y="4953000"/>
            <a:ext cx="6886498" cy="1477328"/>
          </a:xfrm>
          <a:prstGeom prst="rect">
            <a:avLst/>
          </a:prstGeom>
        </p:spPr>
        <p:txBody>
          <a:bodyPr wrap="square">
            <a:spAutoFit/>
          </a:bodyPr>
          <a:lstStyle/>
          <a:p>
            <a:r>
              <a:rPr lang="en-US" dirty="0" err="1"/>
              <a:t>F</a:t>
            </a:r>
            <a:r>
              <a:rPr lang="en-US" dirty="0" err="1" smtClean="0"/>
              <a:t>erroportin</a:t>
            </a:r>
            <a:r>
              <a:rPr lang="en-US" dirty="0" smtClean="0"/>
              <a:t> </a:t>
            </a:r>
            <a:r>
              <a:rPr lang="en-US" dirty="0"/>
              <a:t>(FPN) is the only known mammalian iron exporter. </a:t>
            </a:r>
            <a:r>
              <a:rPr lang="en-US" dirty="0" smtClean="0"/>
              <a:t> FPN </a:t>
            </a:r>
            <a:r>
              <a:rPr lang="en-US" dirty="0"/>
              <a:t>expression is regulated at the transcriptional level by hypoxia-inducible factor-2alpha (HIF2α). </a:t>
            </a:r>
            <a:endParaRPr lang="en-US" dirty="0" smtClean="0"/>
          </a:p>
          <a:p>
            <a:r>
              <a:rPr lang="en-US" dirty="0" smtClean="0"/>
              <a:t>miR-19 </a:t>
            </a:r>
            <a:r>
              <a:rPr lang="en-US" dirty="0"/>
              <a:t>promotes angiogenesis by directly targeting thrombospondin 1 (TSP-1) and connective tissue growth factor (CTGF</a:t>
            </a:r>
            <a:r>
              <a:rPr lang="en-US" dirty="0" smtClean="0"/>
              <a:t>)</a:t>
            </a:r>
            <a:endParaRPr lang="en-US" dirty="0"/>
          </a:p>
        </p:txBody>
      </p:sp>
    </p:spTree>
    <p:extLst>
      <p:ext uri="{BB962C8B-B14F-4D97-AF65-F5344CB8AC3E}">
        <p14:creationId xmlns:p14="http://schemas.microsoft.com/office/powerpoint/2010/main" val="21629632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05000"/>
            <a:ext cx="6543675" cy="27708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56017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304800"/>
            <a:ext cx="8077200" cy="338554"/>
          </a:xfrm>
          <a:prstGeom prst="rect">
            <a:avLst/>
          </a:prstGeom>
        </p:spPr>
        <p:txBody>
          <a:bodyPr wrap="square">
            <a:spAutoFit/>
          </a:bodyPr>
          <a:lstStyle/>
          <a:p>
            <a:r>
              <a:rPr lang="en-US" sz="1600" b="1" dirty="0" smtClean="0"/>
              <a:t>Find the annotation file and design the probes, including probe regions</a:t>
            </a:r>
            <a:endParaRPr lang="en-US" sz="1600" b="1" dirty="0"/>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90600"/>
            <a:ext cx="8501063" cy="3214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59543" y="4481036"/>
            <a:ext cx="8155781" cy="738664"/>
          </a:xfrm>
          <a:prstGeom prst="rect">
            <a:avLst/>
          </a:prstGeom>
        </p:spPr>
        <p:txBody>
          <a:bodyPr wrap="square">
            <a:spAutoFit/>
          </a:bodyPr>
          <a:lstStyle/>
          <a:p>
            <a:r>
              <a:rPr lang="fr-FR" sz="1400" dirty="0" err="1"/>
              <a:t>Infinium</a:t>
            </a:r>
            <a:r>
              <a:rPr lang="fr-FR" sz="1400" dirty="0"/>
              <a:t> CoreExome-24 v1.2 Support </a:t>
            </a:r>
            <a:r>
              <a:rPr lang="fr-FR" sz="1400" dirty="0" smtClean="0"/>
              <a:t>Files (hg19 </a:t>
            </a:r>
            <a:r>
              <a:rPr lang="fr-FR" sz="1400" dirty="0" err="1" smtClean="0"/>
              <a:t>human</a:t>
            </a:r>
            <a:r>
              <a:rPr lang="fr-FR" sz="1400" dirty="0" smtClean="0"/>
              <a:t> </a:t>
            </a:r>
            <a:r>
              <a:rPr lang="fr-FR" sz="1400" dirty="0" err="1" smtClean="0"/>
              <a:t>genome</a:t>
            </a:r>
            <a:r>
              <a:rPr lang="fr-FR" sz="1400" dirty="0" smtClean="0"/>
              <a:t>)</a:t>
            </a:r>
          </a:p>
          <a:p>
            <a:endParaRPr lang="fr-FR" sz="1400" dirty="0"/>
          </a:p>
          <a:p>
            <a:r>
              <a:rPr lang="en-US" sz="1400" dirty="0"/>
              <a:t>https://</a:t>
            </a:r>
            <a:r>
              <a:rPr lang="en-US" sz="1400" dirty="0" smtClean="0"/>
              <a:t>support.illumina.com/downloads/infinium-coreexome-24-v1-2-support-files.html</a:t>
            </a:r>
            <a:endParaRPr lang="en-US" sz="1400" dirty="0"/>
          </a:p>
        </p:txBody>
      </p:sp>
    </p:spTree>
    <p:extLst>
      <p:ext uri="{BB962C8B-B14F-4D97-AF65-F5344CB8AC3E}">
        <p14:creationId xmlns:p14="http://schemas.microsoft.com/office/powerpoint/2010/main" val="34829658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066800"/>
            <a:ext cx="6067425"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3"/>
          <p:cNvSpPr>
            <a:spLocks noChangeArrowheads="1"/>
          </p:cNvSpPr>
          <p:nvPr/>
        </p:nvSpPr>
        <p:spPr bwMode="auto">
          <a:xfrm>
            <a:off x="609600" y="2365920"/>
            <a:ext cx="77724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800" b="0" i="0" u="none" strike="noStrike" cap="none" normalizeH="0" baseline="0" dirty="0" smtClean="0">
                <a:ln>
                  <a:noFill/>
                </a:ln>
                <a:solidFill>
                  <a:srgbClr val="000000"/>
                </a:solidFill>
                <a:effectLst/>
                <a:latin typeface="Arial Unicode MS" pitchFamily="34" charset="-128"/>
                <a:cs typeface="Arial" pitchFamily="34" charset="0"/>
              </a:rPr>
              <a:t>&gt;hg19_dna range=chr12:4543246-4543643 5'pad=0 3'pad=0 strand=+ </a:t>
            </a:r>
            <a:r>
              <a:rPr kumimoji="0" lang="en-US" altLang="en-US" sz="800" b="0" i="0" u="none" strike="noStrike" cap="none" normalizeH="0" baseline="0" dirty="0" err="1" smtClean="0">
                <a:ln>
                  <a:noFill/>
                </a:ln>
                <a:solidFill>
                  <a:srgbClr val="000000"/>
                </a:solidFill>
                <a:effectLst/>
                <a:latin typeface="Arial Unicode MS" pitchFamily="34" charset="-128"/>
                <a:cs typeface="Arial" pitchFamily="34" charset="0"/>
              </a:rPr>
              <a:t>repeatMasking</a:t>
            </a:r>
            <a:r>
              <a:rPr kumimoji="0" lang="en-US" altLang="en-US" sz="800" b="0" i="0" u="none" strike="noStrike" cap="none" normalizeH="0" baseline="0" dirty="0" smtClean="0">
                <a:ln>
                  <a:noFill/>
                </a:ln>
                <a:solidFill>
                  <a:srgbClr val="000000"/>
                </a:solidFill>
                <a:effectLst/>
                <a:latin typeface="Arial Unicode MS" pitchFamily="34" charset="-128"/>
                <a:cs typeface="Arial" pitchFamily="34" charset="0"/>
              </a:rPr>
              <a:t>=none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800" b="0" i="0" u="none" strike="noStrike" cap="none" normalizeH="0" baseline="0" dirty="0" smtClean="0">
                <a:ln>
                  <a:noFill/>
                </a:ln>
                <a:solidFill>
                  <a:srgbClr val="000000"/>
                </a:solidFill>
                <a:effectLst/>
                <a:latin typeface="Arial Unicode MS" pitchFamily="34" charset="-128"/>
                <a:cs typeface="Arial" pitchFamily="34" charset="0"/>
              </a:rPr>
              <a:t>AAACAACTGAGGTCTCCCCAAGCACAGGATAAGCCTGATTCAGAAGCCAT GGAGGGCAAGGGGAATTCTTCGCTGGTGCAAAATTTCAATCGAACAGATG ATGCTTTAAATCTGTGAGCCTTCTTTTGTGGGTCCTTAGATCCTGGGAAG GAAATGAGTGACAGTCATGATCGGGGACACCTTGCTGCCCCGCTTTACCC GTCCGTATTTGCTCAGGGCAATGTAGGTCCCTTGGTACAAGTCTGACTCG TAGGCATTGTAATTGTTGGGCAGGAGGGTTTCTCTGAACTTGCATTCTTC TTGGAAGCTGGGCTGTGGAAGACATGGGCAAACAGCAGAGACTGGGTTAC AAATGAGGAGTGCTGCAGATGCCAGCTGGGCCGCAGAGAGTAGGCCCC</a:t>
            </a:r>
            <a:r>
              <a:rPr kumimoji="0" lang="en-US" altLang="en-US" sz="400" b="0" i="0" u="none" strike="noStrike" cap="none" normalizeH="0" baseline="0" dirty="0" smtClean="0">
                <a:ln>
                  <a:noFill/>
                </a:ln>
                <a:solidFill>
                  <a:schemeClr val="tx1"/>
                </a:solidFill>
                <a:effectLst/>
                <a:latin typeface="Arial" pitchFamily="34" charset="0"/>
                <a:cs typeface="Arial" pitchFamily="34" charset="0"/>
              </a:rPr>
              <a:t> </a:t>
            </a:r>
            <a:endParaRPr kumimoji="0" lang="en-US" altLang="en-US" sz="1400" b="0" i="0" u="none" strike="noStrike" cap="none" normalizeH="0" baseline="0" dirty="0" smtClean="0">
              <a:ln>
                <a:noFill/>
              </a:ln>
              <a:solidFill>
                <a:schemeClr val="tx1"/>
              </a:solidFill>
              <a:effectLst/>
              <a:latin typeface="Arial" pitchFamily="34" charset="0"/>
              <a:cs typeface="Arial" pitchFamily="34" charset="0"/>
            </a:endParaRPr>
          </a:p>
        </p:txBody>
      </p:sp>
      <p:sp>
        <p:nvSpPr>
          <p:cNvPr id="4" name="Rectangle 3"/>
          <p:cNvSpPr/>
          <p:nvPr/>
        </p:nvSpPr>
        <p:spPr>
          <a:xfrm>
            <a:off x="381000" y="304800"/>
            <a:ext cx="8077200" cy="338554"/>
          </a:xfrm>
          <a:prstGeom prst="rect">
            <a:avLst/>
          </a:prstGeom>
        </p:spPr>
        <p:txBody>
          <a:bodyPr wrap="square">
            <a:spAutoFit/>
          </a:bodyPr>
          <a:lstStyle/>
          <a:p>
            <a:r>
              <a:rPr lang="en-US" sz="1600" b="1" dirty="0" smtClean="0"/>
              <a:t>FGF6: Exon 1</a:t>
            </a:r>
            <a:endParaRPr lang="en-US" sz="1600" b="1" dirty="0"/>
          </a:p>
        </p:txBody>
      </p:sp>
      <p:sp>
        <p:nvSpPr>
          <p:cNvPr id="3" name="Rectangle 4"/>
          <p:cNvSpPr>
            <a:spLocks noChangeArrowheads="1"/>
          </p:cNvSpPr>
          <p:nvPr/>
        </p:nvSpPr>
        <p:spPr bwMode="auto">
          <a:xfrm>
            <a:off x="647700" y="3429000"/>
            <a:ext cx="7696200"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Arial Unicode MS" pitchFamily="34" charset="-128"/>
                <a:cs typeface="Arial" pitchFamily="34" charset="0"/>
              </a:rPr>
              <a:t>&gt;hg19_dna range=chr12:4553194-4553510 5'pad=0 3'pad=0 strand=+ </a:t>
            </a:r>
            <a:r>
              <a:rPr kumimoji="0" lang="en-US" altLang="en-US" sz="900" b="0" i="0" u="none" strike="noStrike" cap="none" normalizeH="0" baseline="0" dirty="0" err="1" smtClean="0">
                <a:ln>
                  <a:noFill/>
                </a:ln>
                <a:solidFill>
                  <a:srgbClr val="000000"/>
                </a:solidFill>
                <a:effectLst/>
                <a:latin typeface="Arial Unicode MS" pitchFamily="34" charset="-128"/>
                <a:cs typeface="Arial" pitchFamily="34" charset="0"/>
              </a:rPr>
              <a:t>repeatMasking</a:t>
            </a:r>
            <a:r>
              <a:rPr kumimoji="0" lang="en-US" altLang="en-US" sz="900" b="0" i="0" u="none" strike="noStrike" cap="none" normalizeH="0" baseline="0" dirty="0" smtClean="0">
                <a:ln>
                  <a:noFill/>
                </a:ln>
                <a:solidFill>
                  <a:srgbClr val="000000"/>
                </a:solidFill>
                <a:effectLst/>
                <a:latin typeface="Arial Unicode MS" pitchFamily="34" charset="-128"/>
                <a:cs typeface="Arial" pitchFamily="34" charset="0"/>
              </a:rPr>
              <a:t>=none CCATTTAGATAGTCACTTCTCTACTCAGGACTTCATATTATTTTCTTCAA CTGTGTAAGCATCAAGCCTTGTAAACCTGGCACTTCCCCGGCCTGGTGAA CTCACCGTTGCGTACAATCTTCCTTTACTGTTCATGGCAACGAAGAGGGC ACTTCTCACTCCAAAGAGACTCACCACGCCTCGCTCCACAGTGGAAATTT CCAGCAGGCCTGACAAGGAAAGGGGGGCCACATTACCTAAGGCTTGTGCA AATCAGAGTGGGAACTTGAGCCGACAAGGGCATCTCAGTCCATCCCCCTT CTCCTAGAAAGCCAGAC</a:t>
            </a:r>
            <a:r>
              <a:rPr kumimoji="0" lang="en-US" altLang="en-US" sz="500" b="0" i="0" u="none" strike="noStrike" cap="none" normalizeH="0" baseline="0" dirty="0" smtClean="0">
                <a:ln>
                  <a:noFill/>
                </a:ln>
                <a:solidFill>
                  <a:schemeClr val="tx1"/>
                </a:solidFill>
                <a:effectLst/>
                <a:latin typeface="Arial" pitchFamily="34" charset="0"/>
                <a:cs typeface="Arial" pitchFamily="34" charset="0"/>
              </a:rPr>
              <a:t> </a:t>
            </a:r>
            <a:endParaRPr kumimoji="0" lang="en-US" alt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5" name="Rectangle 5"/>
          <p:cNvSpPr>
            <a:spLocks noChangeArrowheads="1"/>
          </p:cNvSpPr>
          <p:nvPr/>
        </p:nvSpPr>
        <p:spPr bwMode="auto">
          <a:xfrm>
            <a:off x="581025" y="4794258"/>
            <a:ext cx="746760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800" b="0" i="0" u="none" strike="noStrike" cap="none" normalizeH="0" baseline="0" dirty="0" smtClean="0">
                <a:ln>
                  <a:noFill/>
                </a:ln>
                <a:solidFill>
                  <a:srgbClr val="000000"/>
                </a:solidFill>
                <a:effectLst/>
                <a:latin typeface="Arial Unicode MS" pitchFamily="34" charset="-128"/>
                <a:cs typeface="Arial" pitchFamily="34" charset="0"/>
              </a:rPr>
              <a:t>&gt;hg19_dna range=chr12:4554200-4554846 5'pad=0 3'pad=0 strand=+ </a:t>
            </a:r>
            <a:r>
              <a:rPr kumimoji="0" lang="en-US" altLang="en-US" sz="800" b="0" i="0" u="none" strike="noStrike" cap="none" normalizeH="0" baseline="0" dirty="0" err="1" smtClean="0">
                <a:ln>
                  <a:noFill/>
                </a:ln>
                <a:solidFill>
                  <a:srgbClr val="000000"/>
                </a:solidFill>
                <a:effectLst/>
                <a:latin typeface="Arial Unicode MS" pitchFamily="34" charset="-128"/>
                <a:cs typeface="Arial" pitchFamily="34" charset="0"/>
              </a:rPr>
              <a:t>repeatMasking</a:t>
            </a:r>
            <a:r>
              <a:rPr kumimoji="0" lang="en-US" altLang="en-US" sz="800" b="0" i="0" u="none" strike="noStrike" cap="none" normalizeH="0" baseline="0" dirty="0" smtClean="0">
                <a:ln>
                  <a:noFill/>
                </a:ln>
                <a:solidFill>
                  <a:srgbClr val="000000"/>
                </a:solidFill>
                <a:effectLst/>
                <a:latin typeface="Arial Unicode MS" pitchFamily="34" charset="-128"/>
                <a:cs typeface="Arial" pitchFamily="34" charset="0"/>
              </a:rPr>
              <a:t>=none CACCAGGATGCTTGGACCGCAGTATATTGAGCTTGCACCCAGGCAGGGTC ACGTGGAATCATCTAAGTGGTGAGCAGCATTTCTGCCCCCTTTATCGTGC ATCCTGTCCGCTAGAGCAGGGCCCCTTCACCTTTTAGCCCTGCATGAGCC CAAACCCCCAAGCGTCCCGACTGGCTGCAGCTGGCACTCACTGTAGGGGT TCTCCTCGTGGGTCCCGCTGATCCGGCCGTCGGGGAGCACCTGGAGGTGA AAGCCGATGCCCACGTTGCAGTAGAGCCTCCGCTGCCGCTTGATCCCCAC CAAATAGCCACTTTCCCAGTTCACCCCGGCAATCTCTCCAGCTAGCCCGG CGCGAGACCTGGACAGCAGGGTGCCCCAGCCCCTCGAGTCCAGCAGCGTG TTGTTGGCACGGGTGCCTGCAGGCGAGGGCACCACCATGCCCACTAGGAT GCCTAGGAAGACGAGAGCCCACAGCGTGCCCTGCAGACGTCCTGCTCCCC GGGACATAGTGATGAACAGTTTCTGTCCCAGGGCCATCCACCTTGCCTCT CAGGCACGTGGTCAGAATTAATGGCCCTAAAAATACCGCCCTTCTTGTTT TTCTCCCTCCGGCATGGCGGCAGGGGCTTATTTTTGGAAGGCAGATG</a:t>
            </a:r>
            <a:r>
              <a:rPr kumimoji="0" lang="en-US" altLang="en-US" sz="400" b="0" i="0" u="none" strike="noStrike" cap="none" normalizeH="0" baseline="0" dirty="0" smtClean="0">
                <a:ln>
                  <a:noFill/>
                </a:ln>
                <a:solidFill>
                  <a:schemeClr val="tx1"/>
                </a:solidFill>
                <a:effectLst/>
                <a:latin typeface="Arial" pitchFamily="34" charset="0"/>
                <a:cs typeface="Arial" pitchFamily="34" charset="0"/>
              </a:rPr>
              <a:t> </a:t>
            </a:r>
            <a:endParaRPr kumimoji="0" lang="en-US" altLang="en-US" sz="14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89265065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75" y="377336"/>
            <a:ext cx="8394929"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523875" y="3886200"/>
            <a:ext cx="7239000" cy="276999"/>
          </a:xfrm>
          <a:prstGeom prst="rect">
            <a:avLst/>
          </a:prstGeom>
        </p:spPr>
        <p:txBody>
          <a:bodyPr wrap="square">
            <a:spAutoFit/>
          </a:bodyPr>
          <a:lstStyle/>
          <a:p>
            <a:r>
              <a:rPr lang="en-US" sz="1200" dirty="0" smtClean="0"/>
              <a:t>http://exac.broadinstitute.org/variant/4-186320906-C-G</a:t>
            </a:r>
            <a:endParaRPr lang="en-US" sz="1200" dirty="0"/>
          </a:p>
        </p:txBody>
      </p:sp>
      <p:sp>
        <p:nvSpPr>
          <p:cNvPr id="4" name="Rectangle 3"/>
          <p:cNvSpPr/>
          <p:nvPr/>
        </p:nvSpPr>
        <p:spPr>
          <a:xfrm>
            <a:off x="133350" y="69559"/>
            <a:ext cx="7239000" cy="307777"/>
          </a:xfrm>
          <a:prstGeom prst="rect">
            <a:avLst/>
          </a:prstGeom>
        </p:spPr>
        <p:txBody>
          <a:bodyPr wrap="square">
            <a:spAutoFit/>
          </a:bodyPr>
          <a:lstStyle/>
          <a:p>
            <a:r>
              <a:rPr lang="en-US" sz="1400" b="1" dirty="0" smtClean="0"/>
              <a:t>Nature genetics:  first GWAS for </a:t>
            </a:r>
            <a:r>
              <a:rPr lang="en-US" sz="1400" b="1" dirty="0" err="1" smtClean="0"/>
              <a:t>SSc</a:t>
            </a:r>
            <a:r>
              <a:rPr lang="en-US" sz="1400" b="1" smtClean="0"/>
              <a:t>. </a:t>
            </a:r>
            <a:endParaRPr lang="en-US" sz="1400" b="1" dirty="0"/>
          </a:p>
        </p:txBody>
      </p:sp>
    </p:spTree>
    <p:extLst>
      <p:ext uri="{BB962C8B-B14F-4D97-AF65-F5344CB8AC3E}">
        <p14:creationId xmlns:p14="http://schemas.microsoft.com/office/powerpoint/2010/main" val="328062020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295400"/>
            <a:ext cx="8669915" cy="342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228600" y="2057400"/>
            <a:ext cx="8593715"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28600" y="2590800"/>
            <a:ext cx="8593715"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000441" y="457200"/>
            <a:ext cx="3547061" cy="369332"/>
          </a:xfrm>
          <a:prstGeom prst="rect">
            <a:avLst/>
          </a:prstGeom>
          <a:noFill/>
        </p:spPr>
        <p:txBody>
          <a:bodyPr wrap="none" rtlCol="0">
            <a:spAutoFit/>
          </a:bodyPr>
          <a:lstStyle/>
          <a:p>
            <a:r>
              <a:rPr lang="en-US" dirty="0" smtClean="0"/>
              <a:t>Inclusion criteria: Hemochromatosis</a:t>
            </a:r>
            <a:endParaRPr lang="en-US" dirty="0"/>
          </a:p>
        </p:txBody>
      </p:sp>
      <p:sp>
        <p:nvSpPr>
          <p:cNvPr id="6" name="TextBox 5"/>
          <p:cNvSpPr txBox="1"/>
          <p:nvPr/>
        </p:nvSpPr>
        <p:spPr>
          <a:xfrm>
            <a:off x="237858" y="5105400"/>
            <a:ext cx="6802375" cy="646331"/>
          </a:xfrm>
          <a:prstGeom prst="rect">
            <a:avLst/>
          </a:prstGeom>
          <a:noFill/>
        </p:spPr>
        <p:txBody>
          <a:bodyPr wrap="none" rtlCol="0">
            <a:spAutoFit/>
          </a:bodyPr>
          <a:lstStyle/>
          <a:p>
            <a:r>
              <a:rPr lang="en-US" b="1" dirty="0" smtClean="0">
                <a:solidFill>
                  <a:srgbClr val="7030A0"/>
                </a:solidFill>
              </a:rPr>
              <a:t>Serum transferrin saturation(STS)  &gt;45%</a:t>
            </a:r>
          </a:p>
          <a:p>
            <a:r>
              <a:rPr lang="en-US" b="1" dirty="0" smtClean="0">
                <a:solidFill>
                  <a:srgbClr val="7030A0"/>
                </a:solidFill>
              </a:rPr>
              <a:t>Serum </a:t>
            </a:r>
            <a:r>
              <a:rPr lang="en-US" b="1" dirty="0">
                <a:solidFill>
                  <a:srgbClr val="7030A0"/>
                </a:solidFill>
              </a:rPr>
              <a:t>ferritin levels &gt;300 ng/mL in males and &gt;200 ng/mL in </a:t>
            </a:r>
            <a:r>
              <a:rPr lang="en-US" b="1" dirty="0" smtClean="0">
                <a:solidFill>
                  <a:srgbClr val="7030A0"/>
                </a:solidFill>
              </a:rPr>
              <a:t>females</a:t>
            </a:r>
            <a:endParaRPr lang="en-US" b="1" dirty="0">
              <a:solidFill>
                <a:srgbClr val="7030A0"/>
              </a:solidFill>
            </a:endParaRPr>
          </a:p>
        </p:txBody>
      </p:sp>
      <p:sp>
        <p:nvSpPr>
          <p:cNvPr id="8" name="Rectangle 7"/>
          <p:cNvSpPr/>
          <p:nvPr/>
        </p:nvSpPr>
        <p:spPr>
          <a:xfrm>
            <a:off x="1523999" y="6227008"/>
            <a:ext cx="7848599" cy="461665"/>
          </a:xfrm>
          <a:prstGeom prst="rect">
            <a:avLst/>
          </a:prstGeom>
        </p:spPr>
        <p:txBody>
          <a:bodyPr wrap="square">
            <a:spAutoFit/>
          </a:bodyPr>
          <a:lstStyle/>
          <a:p>
            <a:r>
              <a:rPr lang="en-US" sz="1200" dirty="0" smtClean="0"/>
              <a:t>Brandhagen</a:t>
            </a:r>
            <a:r>
              <a:rPr lang="en-US" sz="1200" dirty="0"/>
              <a:t>, D.J., V.F. Fairbanks, and W. </a:t>
            </a:r>
            <a:r>
              <a:rPr lang="en-US" sz="1200" dirty="0" err="1"/>
              <a:t>Baldus</a:t>
            </a:r>
            <a:r>
              <a:rPr lang="en-US" sz="1200" dirty="0"/>
              <a:t>, </a:t>
            </a:r>
            <a:r>
              <a:rPr lang="en-US" sz="1200" i="1" dirty="0"/>
              <a:t>Recognition and management of hereditary hemochromatosis.</a:t>
            </a:r>
            <a:r>
              <a:rPr lang="en-US" sz="1200" dirty="0"/>
              <a:t> Am Fam Physician, 2002. </a:t>
            </a:r>
            <a:r>
              <a:rPr lang="en-US" sz="1200" b="1" dirty="0"/>
              <a:t>65</a:t>
            </a:r>
            <a:r>
              <a:rPr lang="en-US" sz="1200" dirty="0"/>
              <a:t>(5): p. 853-60</a:t>
            </a:r>
            <a:r>
              <a:rPr lang="en-US" sz="1200" dirty="0" smtClean="0"/>
              <a:t>.</a:t>
            </a:r>
            <a:endParaRPr lang="en-US" sz="1200" dirty="0"/>
          </a:p>
        </p:txBody>
      </p:sp>
    </p:spTree>
    <p:extLst>
      <p:ext uri="{BB962C8B-B14F-4D97-AF65-F5344CB8AC3E}">
        <p14:creationId xmlns:p14="http://schemas.microsoft.com/office/powerpoint/2010/main" val="800699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762000"/>
            <a:ext cx="4572000" cy="5078313"/>
          </a:xfrm>
          <a:prstGeom prst="rect">
            <a:avLst/>
          </a:prstGeom>
        </p:spPr>
        <p:txBody>
          <a:bodyPr>
            <a:spAutoFit/>
          </a:bodyPr>
          <a:lstStyle/>
          <a:p>
            <a:r>
              <a:rPr lang="en-US" dirty="0"/>
              <a:t># Select all items from </a:t>
            </a:r>
            <a:r>
              <a:rPr lang="en-US" dirty="0" err="1"/>
              <a:t>asian</a:t>
            </a:r>
            <a:r>
              <a:rPr lang="en-US" dirty="0"/>
              <a:t> and </a:t>
            </a:r>
            <a:r>
              <a:rPr lang="en-US" dirty="0" err="1"/>
              <a:t>european</a:t>
            </a:r>
            <a:endParaRPr lang="en-US" dirty="0"/>
          </a:p>
          <a:p>
            <a:r>
              <a:rPr lang="en-US" dirty="0"/>
              <a:t>grep rs7574865  ssc.gwas.txt</a:t>
            </a:r>
          </a:p>
          <a:p>
            <a:r>
              <a:rPr lang="en-US" dirty="0"/>
              <a:t>grep rs76285340  ssc.gwas.txt</a:t>
            </a:r>
          </a:p>
          <a:p>
            <a:r>
              <a:rPr lang="en-US" dirty="0"/>
              <a:t>grep rs146891517  ssc.gwas.txt</a:t>
            </a:r>
          </a:p>
          <a:p>
            <a:r>
              <a:rPr lang="en-US" dirty="0"/>
              <a:t>grep rs75287745  ssc.gwas.txt</a:t>
            </a:r>
          </a:p>
          <a:p>
            <a:r>
              <a:rPr lang="en-US" dirty="0"/>
              <a:t>grep rs45471499  ssc.gwas.txt</a:t>
            </a:r>
          </a:p>
          <a:p>
            <a:r>
              <a:rPr lang="en-US" dirty="0"/>
              <a:t>grep rs4317244  ssc.gwas.txt</a:t>
            </a:r>
          </a:p>
          <a:p>
            <a:r>
              <a:rPr lang="en-US" dirty="0"/>
              <a:t>grep rs114778719  ssc.gwas.txt</a:t>
            </a:r>
          </a:p>
          <a:p>
            <a:endParaRPr lang="en-US" dirty="0"/>
          </a:p>
          <a:p>
            <a:r>
              <a:rPr lang="en-US" dirty="0"/>
              <a:t>grep rs10488631 ssc.gwas.txt</a:t>
            </a:r>
          </a:p>
          <a:p>
            <a:r>
              <a:rPr lang="en-US" dirty="0"/>
              <a:t>grep rs12537284 ssc.gwas.txt</a:t>
            </a:r>
          </a:p>
          <a:p>
            <a:r>
              <a:rPr lang="en-US" dirty="0"/>
              <a:t>grep rs4728142 ssc.gwas.txt</a:t>
            </a:r>
          </a:p>
          <a:p>
            <a:r>
              <a:rPr lang="en-US" dirty="0"/>
              <a:t>grep rs3821236 ssc.gwas.txt</a:t>
            </a:r>
          </a:p>
          <a:p>
            <a:r>
              <a:rPr lang="en-US" dirty="0"/>
              <a:t>grep rs2056626 ssc.gwas.txt</a:t>
            </a:r>
          </a:p>
          <a:p>
            <a:r>
              <a:rPr lang="en-US" dirty="0"/>
              <a:t>grep rs10515998 ssc.gwas.txt</a:t>
            </a:r>
          </a:p>
          <a:p>
            <a:r>
              <a:rPr lang="en-US" dirty="0"/>
              <a:t>grep rs4959270 ssc.gwas.txt</a:t>
            </a:r>
          </a:p>
          <a:p>
            <a:endParaRPr lang="en-US" dirty="0"/>
          </a:p>
          <a:p>
            <a:r>
              <a:rPr lang="en-US" dirty="0"/>
              <a:t># </a:t>
            </a:r>
          </a:p>
        </p:txBody>
      </p:sp>
    </p:spTree>
    <p:extLst>
      <p:ext uri="{BB962C8B-B14F-4D97-AF65-F5344CB8AC3E}">
        <p14:creationId xmlns:p14="http://schemas.microsoft.com/office/powerpoint/2010/main" val="282127185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 y="587761"/>
            <a:ext cx="4587240" cy="56095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4828626" y="5181600"/>
            <a:ext cx="4572000" cy="1015663"/>
          </a:xfrm>
          <a:prstGeom prst="rect">
            <a:avLst/>
          </a:prstGeom>
        </p:spPr>
        <p:txBody>
          <a:bodyPr>
            <a:spAutoFit/>
          </a:bodyPr>
          <a:lstStyle/>
          <a:p>
            <a:r>
              <a:rPr lang="en-US" sz="1200" dirty="0"/>
              <a:t>The portion of the small </a:t>
            </a:r>
            <a:r>
              <a:rPr lang="en-US" sz="1200" b="1" dirty="0"/>
              <a:t>intestine</a:t>
            </a:r>
            <a:r>
              <a:rPr lang="en-US" sz="1200" dirty="0"/>
              <a:t> called the duodenum is the chief area where </a:t>
            </a:r>
            <a:r>
              <a:rPr lang="en-US" sz="1200" b="1" dirty="0"/>
              <a:t>iron absorption</a:t>
            </a:r>
            <a:r>
              <a:rPr lang="en-US" sz="1200" dirty="0"/>
              <a:t> takes place. There may be a second minor </a:t>
            </a:r>
            <a:r>
              <a:rPr lang="en-US" sz="1200" b="1" dirty="0"/>
              <a:t>absorption</a:t>
            </a:r>
            <a:r>
              <a:rPr lang="en-US" sz="1200" dirty="0"/>
              <a:t> site near the end of the small </a:t>
            </a:r>
            <a:r>
              <a:rPr lang="en-US" sz="1200" b="1" dirty="0"/>
              <a:t>intestinal</a:t>
            </a:r>
            <a:r>
              <a:rPr lang="en-US" sz="1200" dirty="0"/>
              <a:t> tract. Once </a:t>
            </a:r>
            <a:r>
              <a:rPr lang="en-US" sz="1200" b="1" dirty="0"/>
              <a:t>iron</a:t>
            </a:r>
            <a:r>
              <a:rPr lang="en-US" sz="1200" dirty="0"/>
              <a:t> is </a:t>
            </a:r>
            <a:r>
              <a:rPr lang="en-US" sz="1200" b="1" dirty="0"/>
              <a:t>absorbed</a:t>
            </a:r>
            <a:r>
              <a:rPr lang="en-US" sz="1200" dirty="0"/>
              <a:t> it is carried (transported) by a protein called transferrin.</a:t>
            </a:r>
          </a:p>
        </p:txBody>
      </p:sp>
      <p:pic>
        <p:nvPicPr>
          <p:cNvPr id="6148" name="Picture 4" descr="Image result for duoden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1353553"/>
            <a:ext cx="3505200" cy="3620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1208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58909088"/>
              </p:ext>
            </p:extLst>
          </p:nvPr>
        </p:nvGraphicFramePr>
        <p:xfrm>
          <a:off x="533400" y="1828800"/>
          <a:ext cx="8229600" cy="1371600"/>
        </p:xfrm>
        <a:graphic>
          <a:graphicData uri="http://schemas.openxmlformats.org/drawingml/2006/table">
            <a:tbl>
              <a:tblPr/>
              <a:tblGrid>
                <a:gridCol w="95250"/>
                <a:gridCol w="8134350"/>
              </a:tblGrid>
              <a:tr h="0">
                <a:tc>
                  <a:txBody>
                    <a:bodyPr/>
                    <a:lstStyle/>
                    <a:p>
                      <a:r>
                        <a:rPr lang="en-US" dirty="0"/>
                        <a:t/>
                      </a:r>
                      <a:br>
                        <a:rPr lang="en-US" dirty="0"/>
                      </a:br>
                      <a:r>
                        <a:rPr lang="en-US" dirty="0"/>
                        <a:t> </a:t>
                      </a:r>
                    </a:p>
                  </a:txBody>
                  <a:tcPr marL="0" marR="0" marT="0" marB="0" anchor="ctr">
                    <a:lnL>
                      <a:noFill/>
                    </a:lnL>
                    <a:lnR>
                      <a:noFill/>
                    </a:lnR>
                    <a:lnT>
                      <a:noFill/>
                    </a:lnT>
                    <a:lnB>
                      <a:noFill/>
                    </a:lnB>
                    <a:solidFill>
                      <a:srgbClr val="FFFEE8"/>
                    </a:solidFill>
                  </a:tcPr>
                </a:tc>
                <a:tc>
                  <a:txBody>
                    <a:bodyPr/>
                    <a:lstStyle/>
                    <a:p>
                      <a:r>
                        <a:rPr lang="en-US" b="1" dirty="0"/>
                        <a:t>KEGG - Kyoto Encyclopedia of Genes and Genomes</a:t>
                      </a:r>
                      <a:r>
                        <a:rPr lang="en-US" dirty="0"/>
                        <a:t/>
                      </a:r>
                      <a:br>
                        <a:rPr lang="en-US" dirty="0"/>
                      </a:br>
                      <a:r>
                        <a:rPr lang="en-US" dirty="0">
                          <a:solidFill>
                            <a:srgbClr val="121E9A"/>
                          </a:solidFill>
                          <a:effectLst/>
                          <a:hlinkClick r:id="rId2"/>
                        </a:rPr>
                        <a:t>hsa04010</a:t>
                      </a:r>
                      <a:r>
                        <a:rPr lang="en-US" dirty="0"/>
                        <a:t> - MAPK signaling pathway</a:t>
                      </a:r>
                      <a:br>
                        <a:rPr lang="en-US" dirty="0"/>
                      </a:br>
                      <a:r>
                        <a:rPr lang="en-US" dirty="0">
                          <a:solidFill>
                            <a:srgbClr val="121E9A"/>
                          </a:solidFill>
                          <a:effectLst/>
                          <a:hlinkClick r:id="rId3"/>
                        </a:rPr>
                        <a:t>hsa04810</a:t>
                      </a:r>
                      <a:r>
                        <a:rPr lang="en-US" dirty="0"/>
                        <a:t> - Regulation of actin cytoskeleton</a:t>
                      </a:r>
                      <a:br>
                        <a:rPr lang="en-US" dirty="0"/>
                      </a:br>
                      <a:r>
                        <a:rPr lang="en-US" dirty="0">
                          <a:solidFill>
                            <a:srgbClr val="121E9A"/>
                          </a:solidFill>
                          <a:effectLst/>
                          <a:hlinkClick r:id="rId4"/>
                        </a:rPr>
                        <a:t>hsa05200</a:t>
                      </a:r>
                      <a:r>
                        <a:rPr lang="en-US" dirty="0"/>
                        <a:t> - Pathways in cancer</a:t>
                      </a:r>
                      <a:br>
                        <a:rPr lang="en-US" dirty="0"/>
                      </a:br>
                      <a:r>
                        <a:rPr lang="en-US" dirty="0">
                          <a:solidFill>
                            <a:srgbClr val="121E9A"/>
                          </a:solidFill>
                          <a:effectLst/>
                          <a:hlinkClick r:id="rId5"/>
                        </a:rPr>
                        <a:t>hsa05218</a:t>
                      </a:r>
                      <a:r>
                        <a:rPr lang="en-US" dirty="0"/>
                        <a:t> - Melanoma</a:t>
                      </a:r>
                    </a:p>
                  </a:txBody>
                  <a:tcPr marL="0" marR="0" marT="0" marB="0" anchor="ctr">
                    <a:lnL>
                      <a:noFill/>
                    </a:lnL>
                    <a:lnR>
                      <a:noFill/>
                    </a:lnR>
                    <a:lnT>
                      <a:noFill/>
                    </a:lnT>
                    <a:lnB>
                      <a:noFill/>
                    </a:lnB>
                    <a:solidFill>
                      <a:srgbClr val="FFFEE8"/>
                    </a:solidFill>
                  </a:tcPr>
                </a:tc>
              </a:tr>
            </a:tbl>
          </a:graphicData>
        </a:graphic>
      </p:graphicFrame>
      <p:sp>
        <p:nvSpPr>
          <p:cNvPr id="3" name="Rectangle 2"/>
          <p:cNvSpPr/>
          <p:nvPr/>
        </p:nvSpPr>
        <p:spPr>
          <a:xfrm>
            <a:off x="990600" y="360414"/>
            <a:ext cx="7315200" cy="707886"/>
          </a:xfrm>
          <a:prstGeom prst="rect">
            <a:avLst/>
          </a:prstGeom>
        </p:spPr>
        <p:txBody>
          <a:bodyPr wrap="square">
            <a:spAutoFit/>
          </a:bodyPr>
          <a:lstStyle/>
          <a:p>
            <a:pPr algn="ctr"/>
            <a:r>
              <a:rPr lang="en-US" sz="2000" dirty="0" smtClean="0">
                <a:latin typeface="Arial Black" panose="020B0A04020102020204" pitchFamily="34" charset="0"/>
              </a:rPr>
              <a:t>FGF6 pathway interacted with Iron metabolism pathway</a:t>
            </a:r>
            <a:endParaRPr lang="en-US" sz="2000" dirty="0">
              <a:latin typeface="Arial Black" panose="020B0A04020102020204" pitchFamily="34" charset="0"/>
            </a:endParaRPr>
          </a:p>
        </p:txBody>
      </p:sp>
      <p:sp>
        <p:nvSpPr>
          <p:cNvPr id="4" name="Rectangle 3"/>
          <p:cNvSpPr/>
          <p:nvPr/>
        </p:nvSpPr>
        <p:spPr>
          <a:xfrm>
            <a:off x="152400" y="1295400"/>
            <a:ext cx="4572000" cy="369332"/>
          </a:xfrm>
          <a:prstGeom prst="rect">
            <a:avLst/>
          </a:prstGeom>
        </p:spPr>
        <p:txBody>
          <a:bodyPr>
            <a:spAutoFit/>
          </a:bodyPr>
          <a:lstStyle/>
          <a:p>
            <a:r>
              <a:rPr lang="en-US" b="1" dirty="0" smtClean="0"/>
              <a:t>Known FGF6 pathway in KEGG</a:t>
            </a:r>
            <a:endParaRPr lang="en-US" b="1" dirty="0"/>
          </a:p>
        </p:txBody>
      </p:sp>
      <p:sp>
        <p:nvSpPr>
          <p:cNvPr id="5" name="Rectangle 4"/>
          <p:cNvSpPr/>
          <p:nvPr/>
        </p:nvSpPr>
        <p:spPr>
          <a:xfrm>
            <a:off x="304800" y="3276600"/>
            <a:ext cx="6934200" cy="369332"/>
          </a:xfrm>
          <a:prstGeom prst="rect">
            <a:avLst/>
          </a:prstGeom>
        </p:spPr>
        <p:txBody>
          <a:bodyPr wrap="square">
            <a:spAutoFit/>
          </a:bodyPr>
          <a:lstStyle/>
          <a:p>
            <a:r>
              <a:rPr lang="en-US" b="1" dirty="0"/>
              <a:t>Known Iron </a:t>
            </a:r>
            <a:r>
              <a:rPr lang="en-US" b="1" dirty="0" smtClean="0"/>
              <a:t>metabolism </a:t>
            </a:r>
            <a:r>
              <a:rPr lang="en-US" b="1" dirty="0"/>
              <a:t>pathway in KEGG</a:t>
            </a:r>
          </a:p>
        </p:txBody>
      </p:sp>
      <p:sp>
        <p:nvSpPr>
          <p:cNvPr id="6" name="Rectangle 5"/>
          <p:cNvSpPr/>
          <p:nvPr/>
        </p:nvSpPr>
        <p:spPr>
          <a:xfrm>
            <a:off x="4847210" y="4190735"/>
            <a:ext cx="1484026" cy="1200329"/>
          </a:xfrm>
          <a:prstGeom prst="rect">
            <a:avLst/>
          </a:prstGeom>
        </p:spPr>
        <p:txBody>
          <a:bodyPr wrap="square">
            <a:spAutoFit/>
          </a:bodyPr>
          <a:lstStyle/>
          <a:p>
            <a:r>
              <a:rPr lang="en-US" dirty="0"/>
              <a:t>CUL1  </a:t>
            </a:r>
            <a:r>
              <a:rPr lang="en-US" dirty="0" smtClean="0"/>
              <a:t>              HMOX1             SKP1</a:t>
            </a:r>
          </a:p>
          <a:p>
            <a:r>
              <a:rPr lang="en-US" dirty="0"/>
              <a:t>NCOA4</a:t>
            </a:r>
          </a:p>
        </p:txBody>
      </p:sp>
      <p:sp>
        <p:nvSpPr>
          <p:cNvPr id="7" name="Rectangle 6"/>
          <p:cNvSpPr/>
          <p:nvPr/>
        </p:nvSpPr>
        <p:spPr>
          <a:xfrm>
            <a:off x="4407108" y="3276600"/>
            <a:ext cx="2438400" cy="369332"/>
          </a:xfrm>
          <a:prstGeom prst="rect">
            <a:avLst/>
          </a:prstGeom>
        </p:spPr>
        <p:txBody>
          <a:bodyPr wrap="square">
            <a:spAutoFit/>
          </a:bodyPr>
          <a:lstStyle/>
          <a:p>
            <a:r>
              <a:rPr lang="en-US" b="1" dirty="0" smtClean="0"/>
              <a:t>(</a:t>
            </a:r>
            <a:r>
              <a:rPr lang="en-US" b="1" dirty="0" err="1" smtClean="0"/>
              <a:t>Reactome</a:t>
            </a:r>
            <a:r>
              <a:rPr lang="en-US" b="1" dirty="0" smtClean="0"/>
              <a:t> and KEGG)</a:t>
            </a:r>
            <a:endParaRPr lang="en-US" b="1" dirty="0"/>
          </a:p>
        </p:txBody>
      </p:sp>
      <p:sp>
        <p:nvSpPr>
          <p:cNvPr id="8" name="Oval 7"/>
          <p:cNvSpPr/>
          <p:nvPr/>
        </p:nvSpPr>
        <p:spPr>
          <a:xfrm>
            <a:off x="4172480" y="3858120"/>
            <a:ext cx="3980920" cy="1878462"/>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20713923">
            <a:off x="1677200" y="5206398"/>
            <a:ext cx="3050515" cy="369332"/>
          </a:xfrm>
          <a:prstGeom prst="rect">
            <a:avLst/>
          </a:prstGeom>
        </p:spPr>
        <p:txBody>
          <a:bodyPr wrap="none">
            <a:spAutoFit/>
          </a:bodyPr>
          <a:lstStyle/>
          <a:p>
            <a:r>
              <a:rPr lang="en-US" dirty="0">
                <a:solidFill>
                  <a:srgbClr val="121E9A"/>
                </a:solidFill>
                <a:hlinkClick r:id="rId4"/>
              </a:rPr>
              <a:t>hsa05200</a:t>
            </a:r>
            <a:r>
              <a:rPr lang="en-US" dirty="0"/>
              <a:t> - Pathways in cancer</a:t>
            </a:r>
          </a:p>
        </p:txBody>
      </p:sp>
      <p:sp>
        <p:nvSpPr>
          <p:cNvPr id="10" name="Oval 9"/>
          <p:cNvSpPr/>
          <p:nvPr/>
        </p:nvSpPr>
        <p:spPr>
          <a:xfrm rot="20726635">
            <a:off x="1816033" y="4185625"/>
            <a:ext cx="4712894" cy="18730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841348" y="4080931"/>
            <a:ext cx="184731" cy="369332"/>
          </a:xfrm>
          <a:prstGeom prst="rect">
            <a:avLst/>
          </a:prstGeom>
        </p:spPr>
        <p:txBody>
          <a:bodyPr wrap="none">
            <a:spAutoFit/>
          </a:bodyPr>
          <a:lstStyle/>
          <a:p>
            <a:endParaRPr lang="en-US" dirty="0"/>
          </a:p>
        </p:txBody>
      </p:sp>
      <p:sp>
        <p:nvSpPr>
          <p:cNvPr id="12" name="Rectangle 11"/>
          <p:cNvSpPr/>
          <p:nvPr/>
        </p:nvSpPr>
        <p:spPr>
          <a:xfrm>
            <a:off x="6162940" y="4639036"/>
            <a:ext cx="1808252" cy="369332"/>
          </a:xfrm>
          <a:prstGeom prst="rect">
            <a:avLst/>
          </a:prstGeom>
        </p:spPr>
        <p:txBody>
          <a:bodyPr wrap="none">
            <a:spAutoFit/>
          </a:bodyPr>
          <a:lstStyle/>
          <a:p>
            <a:r>
              <a:rPr lang="en-US" b="1" dirty="0"/>
              <a:t>Iron metabolism </a:t>
            </a:r>
            <a:endParaRPr lang="en-US" dirty="0"/>
          </a:p>
        </p:txBody>
      </p:sp>
    </p:spTree>
    <p:extLst>
      <p:ext uri="{BB962C8B-B14F-4D97-AF65-F5344CB8AC3E}">
        <p14:creationId xmlns:p14="http://schemas.microsoft.com/office/powerpoint/2010/main" val="16097422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533400"/>
            <a:ext cx="5301506" cy="5172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2127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tring905.embl.de/api/image/networkList?limit=0&amp;targetmode=proteins&amp;caller_identity=gene_cards&amp;network_flavor=actions&amp;identifiers=ENSP00000389140%0d%0aENSP00000173229%0d%0aENSP00000346671%0d%0aENSP00000341189%0d%0aENSP00000350941%0d%0aENSP00000314458%0d%0aENSP00000280333%0d%0aENSP00000288986%0d%0aENSP00000316809%0d%0aENSP00000244007%0d%0aENSP00000340944%0d%0aENSP00000348461%0d%0aENSP00000339299%0d%0aENSP00000273482%0d%0aENSP00000368966%0d%0aENSP00000262839%0d%0aENSP00000340913%0d%0aENSP00000406022%0d%0aENSP00000223023%0d%0aENSP00000310309%0d%0aENSP00000426070%0d%0aENSP00000332737%0d%0aENSP00000385143%0d%0aENSP00000334329%0d%0aENSP00000421280%0d%0aENSP00000261908%0d%0aENSP00000263125%0d%0aENSP00000420321%0d%0aENSP00000349156%0d%0aENSP00000322457%0d%0aENSP00000266058%0d%0aENSP00000430333%0d%0aENSP00000338934%0d%0aENSP00000422591%0d%0aENSP00000452126%0d%0aENSP00000340998%0d%0aENSP00000449241%0d%0aENSP00000337014%0d%0aENSP00000308219%0d%0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779" y="768670"/>
            <a:ext cx="4876800" cy="5275621"/>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http://string905.embl.de/api/image/networkList?limit=0&amp;targetmode=proteins&amp;caller_identity=gene_cards&amp;network_flavor=actions&amp;identifiers=ENSP00000363708%0d%0aENSP00000305769%0d%0aENSP00000341551%0d%0aENSP00000288840%0d%0aENSP00000328181%0d%0aENSP00000354621%0d%0aENSP00000368104%0d%0aENSP00000264568%0d%0aENSP00000441954%0d%0aENSP00000262158%0d%0aENSP00000367797%0d%0aENSP00000370297%0d%0aENSP00000337159%0d%0aENSP00000262435%0d%0aENSP00000361112%0d%0aENSP00000369154%0d%0aENSP00000360493%0d%0aENSP00000268957%0d%0aENSP00000331305%0d%0aENSP00000241416%0d%0aENSP00000340361%0d%0aENSP00000363019%0d%0aENSP00000349722%0d%0aENSP00000295633%0d%0aENSP00000318650%0d%0aENSP00000393887%0d%0aENSP00000347858%0d%0aENSP00000283147%0d%0aENSP00000379204%0d%0aENSP00000324806%0d%0aENSP00000327255%0d%0aENSP00000326031%0d%0aENSP00000215832%0d%0aENSP00000358335%0d%0aENSP00000352400%0d%0aENSP00000204604%0d%0aENSP00000381148%0d%0aENSP00000273179%0d%0aENSP00000256759%0d%0aENSP00000200453%0d%0aENSP00000364683%0d%0aENSP00000452126%0d%0aENSP00000273062%0d%0aENSP00000337014%0d%0aENSP00000308219%0d%0aENSP00000304930%0d%0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6752" y="1203351"/>
            <a:ext cx="4791869" cy="4572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328621" y="5939419"/>
            <a:ext cx="2644057" cy="369332"/>
          </a:xfrm>
          <a:prstGeom prst="rect">
            <a:avLst/>
          </a:prstGeom>
        </p:spPr>
        <p:txBody>
          <a:bodyPr wrap="none">
            <a:spAutoFit/>
          </a:bodyPr>
          <a:lstStyle/>
          <a:p>
            <a:r>
              <a:rPr lang="en-US" b="1" i="1" dirty="0"/>
              <a:t>Signaling by </a:t>
            </a:r>
            <a:r>
              <a:rPr lang="en-US" b="1" i="1" dirty="0" smtClean="0"/>
              <a:t>BMP </a:t>
            </a:r>
            <a:r>
              <a:rPr lang="en-US" b="1" i="1" dirty="0"/>
              <a:t>(HFE2) </a:t>
            </a:r>
            <a:r>
              <a:rPr lang="en-US" dirty="0"/>
              <a:t> </a:t>
            </a:r>
            <a:endParaRPr lang="en-US" dirty="0"/>
          </a:p>
        </p:txBody>
      </p:sp>
      <p:sp>
        <p:nvSpPr>
          <p:cNvPr id="3" name="Rectangle 2"/>
          <p:cNvSpPr/>
          <p:nvPr/>
        </p:nvSpPr>
        <p:spPr>
          <a:xfrm>
            <a:off x="965998" y="5926841"/>
            <a:ext cx="2629246" cy="369332"/>
          </a:xfrm>
          <a:prstGeom prst="rect">
            <a:avLst/>
          </a:prstGeom>
        </p:spPr>
        <p:txBody>
          <a:bodyPr wrap="none">
            <a:spAutoFit/>
          </a:bodyPr>
          <a:lstStyle/>
          <a:p>
            <a:r>
              <a:rPr lang="en-US" b="1" i="1" dirty="0"/>
              <a:t>Netrin-1 </a:t>
            </a:r>
            <a:r>
              <a:rPr lang="en-US" b="1" i="1" dirty="0" smtClean="0"/>
              <a:t>signaling (HFE2)</a:t>
            </a:r>
            <a:r>
              <a:rPr lang="en-US" dirty="0"/>
              <a:t> </a:t>
            </a:r>
            <a:endParaRPr lang="en-US" dirty="0"/>
          </a:p>
        </p:txBody>
      </p:sp>
    </p:spTree>
    <p:extLst>
      <p:ext uri="{BB962C8B-B14F-4D97-AF65-F5344CB8AC3E}">
        <p14:creationId xmlns:p14="http://schemas.microsoft.com/office/powerpoint/2010/main" val="643273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www.genome.jp/tmp/mark_pathway151810136851524/hsa05200_1.0515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667" y="685799"/>
            <a:ext cx="8153400" cy="555720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400800" y="4267200"/>
            <a:ext cx="381000" cy="228600"/>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334000" y="2438400"/>
            <a:ext cx="457200" cy="304800"/>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6362700" y="4267200"/>
            <a:ext cx="114300" cy="76200"/>
          </a:xfrm>
          <a:prstGeom prst="straightConnector1">
            <a:avLst/>
          </a:prstGeom>
          <a:ln>
            <a:tailEnd type="arrow"/>
          </a:ln>
        </p:spPr>
        <p:style>
          <a:lnRef idx="1">
            <a:schemeClr val="accent6"/>
          </a:lnRef>
          <a:fillRef idx="0">
            <a:schemeClr val="accent6"/>
          </a:fillRef>
          <a:effectRef idx="0">
            <a:schemeClr val="accent6"/>
          </a:effectRef>
          <a:fontRef idx="minor">
            <a:schemeClr val="tx1"/>
          </a:fontRef>
        </p:style>
      </p:cxnSp>
      <p:cxnSp>
        <p:nvCxnSpPr>
          <p:cNvPr id="8" name="Straight Arrow Connector 7"/>
          <p:cNvCxnSpPr/>
          <p:nvPr/>
        </p:nvCxnSpPr>
        <p:spPr>
          <a:xfrm>
            <a:off x="5486400" y="2362200"/>
            <a:ext cx="0" cy="152400"/>
          </a:xfrm>
          <a:prstGeom prst="straightConnector1">
            <a:avLst/>
          </a:prstGeom>
          <a:ln>
            <a:tailEnd type="arrow"/>
          </a:ln>
        </p:spPr>
        <p:style>
          <a:lnRef idx="1">
            <a:schemeClr val="accent6"/>
          </a:lnRef>
          <a:fillRef idx="0">
            <a:schemeClr val="accent6"/>
          </a:fillRef>
          <a:effectRef idx="0">
            <a:schemeClr val="accent6"/>
          </a:effectRef>
          <a:fontRef idx="minor">
            <a:schemeClr val="tx1"/>
          </a:fontRef>
        </p:style>
      </p:cxnSp>
      <p:sp>
        <p:nvSpPr>
          <p:cNvPr id="10" name="Rectangle 9"/>
          <p:cNvSpPr/>
          <p:nvPr/>
        </p:nvSpPr>
        <p:spPr>
          <a:xfrm>
            <a:off x="1295400" y="4953000"/>
            <a:ext cx="457200" cy="304800"/>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a:off x="1524000" y="4953000"/>
            <a:ext cx="0" cy="152400"/>
          </a:xfrm>
          <a:prstGeom prst="straightConnector1">
            <a:avLst/>
          </a:prstGeom>
          <a:ln>
            <a:tailEnd type="arrow"/>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37687243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39726</TotalTime>
  <Words>2914</Words>
  <Application>Microsoft Office PowerPoint</Application>
  <PresentationFormat>On-screen Show (4:3)</PresentationFormat>
  <Paragraphs>770</Paragraphs>
  <Slides>57</Slides>
  <Notes>10</Notes>
  <HiddenSlides>0</HiddenSlides>
  <MMClips>0</MMClip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Marshfield Clinic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Guo, Shicheng</dc:creator>
  <cp:lastModifiedBy>Guo, Shicheng</cp:lastModifiedBy>
  <cp:revision>256</cp:revision>
  <cp:lastPrinted>2017-12-15T02:33:12Z</cp:lastPrinted>
  <dcterms:created xsi:type="dcterms:W3CDTF">2017-12-14T23:13:57Z</dcterms:created>
  <dcterms:modified xsi:type="dcterms:W3CDTF">2018-02-28T07:29:51Z</dcterms:modified>
</cp:coreProperties>
</file>